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6" r:id="rId30"/>
    <p:sldId id="287" r:id="rId31"/>
    <p:sldId id="284" r:id="rId32"/>
    <p:sldId id="285"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D710A9-8584-4DF1-9B81-229EACECE1D2}"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134084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D710A9-8584-4DF1-9B81-229EACECE1D2}"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3111645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D710A9-8584-4DF1-9B81-229EACECE1D2}"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3528548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D710A9-8584-4DF1-9B81-229EACECE1D2}"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38043561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D710A9-8584-4DF1-9B81-229EACECE1D2}" type="datetimeFigureOut">
              <a:rPr lang="en-US" smtClean="0"/>
              <a:t>3/4/2014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1482671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D710A9-8584-4DF1-9B81-229EACECE1D2}"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2181549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D710A9-8584-4DF1-9B81-229EACECE1D2}" type="datetimeFigureOut">
              <a:rPr lang="en-US" smtClean="0"/>
              <a:t>3/4/2014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1407609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D710A9-8584-4DF1-9B81-229EACECE1D2}" type="datetimeFigureOut">
              <a:rPr lang="en-US" smtClean="0"/>
              <a:t>3/4/2014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2322742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D710A9-8584-4DF1-9B81-229EACECE1D2}" type="datetimeFigureOut">
              <a:rPr lang="en-US" smtClean="0"/>
              <a:t>3/4/2014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128221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D710A9-8584-4DF1-9B81-229EACECE1D2}"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1664264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D710A9-8584-4DF1-9B81-229EACECE1D2}" type="datetimeFigureOut">
              <a:rPr lang="en-US" smtClean="0"/>
              <a:t>3/4/2014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4B257F-D603-457C-AC10-4E6F1E1FBD6C}" type="slidenum">
              <a:rPr lang="en-US" smtClean="0"/>
              <a:t>‹#›</a:t>
            </a:fld>
            <a:endParaRPr lang="en-US"/>
          </a:p>
        </p:txBody>
      </p:sp>
    </p:spTree>
    <p:extLst>
      <p:ext uri="{BB962C8B-B14F-4D97-AF65-F5344CB8AC3E}">
        <p14:creationId xmlns:p14="http://schemas.microsoft.com/office/powerpoint/2010/main" val="318749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10A9-8584-4DF1-9B81-229EACECE1D2}" type="datetimeFigureOut">
              <a:rPr lang="en-US" smtClean="0"/>
              <a:t>3/4/2014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B257F-D603-457C-AC10-4E6F1E1FBD6C}" type="slidenum">
              <a:rPr lang="en-US" smtClean="0"/>
              <a:t>‹#›</a:t>
            </a:fld>
            <a:endParaRPr lang="en-US"/>
          </a:p>
        </p:txBody>
      </p:sp>
    </p:spTree>
    <p:extLst>
      <p:ext uri="{BB962C8B-B14F-4D97-AF65-F5344CB8AC3E}">
        <p14:creationId xmlns:p14="http://schemas.microsoft.com/office/powerpoint/2010/main" val="15729051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normAutofit fontScale="92500"/>
          </a:bodyPr>
          <a:lstStyle/>
          <a:p>
            <a:r>
              <a:rPr lang="en-US" b="1" dirty="0" smtClean="0"/>
              <a:t>L340 – IP LAW</a:t>
            </a:r>
          </a:p>
          <a:p>
            <a:r>
              <a:rPr lang="en-US" b="1" dirty="0" smtClean="0"/>
              <a:t>UNIT 7 – COPYRIGHT INFRINGEMENT </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26765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Acts Restricted by Copyright</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Any one who does or allows another to do any of the aforesaid restricted or controlled acts by copyright without the permission, contractual or otherwise, by the copyright owner will infringe copyright subsisting in a work. </a:t>
            </a:r>
            <a:endParaRPr lang="en-GB" b="1" dirty="0" smtClean="0"/>
          </a:p>
          <a:p>
            <a:pPr algn="just"/>
            <a:r>
              <a:rPr lang="en-GB" dirty="0" smtClean="0"/>
              <a:t>Thus </a:t>
            </a:r>
            <a:r>
              <a:rPr lang="en-GB" dirty="0"/>
              <a:t>copyright in a work is infringed by anyone who without the consent of the owner of the copyright does or authorizes another person to do a controlled act in relation to the work such as issuing copies or communicating a work to the public.</a:t>
            </a:r>
            <a:endParaRPr lang="en-US" dirty="0"/>
          </a:p>
        </p:txBody>
      </p:sp>
    </p:spTree>
    <p:extLst>
      <p:ext uri="{BB962C8B-B14F-4D97-AF65-F5344CB8AC3E}">
        <p14:creationId xmlns:p14="http://schemas.microsoft.com/office/powerpoint/2010/main" val="255330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Acts Restricted by Copyright</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As copyright </a:t>
            </a:r>
            <a:r>
              <a:rPr lang="en-GB" b="1" dirty="0"/>
              <a:t>protects not the ideas but the expression of ideas, copyright infringement, then, is the infringement of an intangible right in the expression of an idea. </a:t>
            </a:r>
            <a:endParaRPr lang="en-GB" b="1" dirty="0" smtClean="0"/>
          </a:p>
          <a:p>
            <a:pPr algn="just"/>
            <a:r>
              <a:rPr lang="en-GB" dirty="0" smtClean="0"/>
              <a:t>Therefore</a:t>
            </a:r>
            <a:r>
              <a:rPr lang="en-GB" dirty="0"/>
              <a:t>, copying an idea will not constitute copyright infringement, as the idea copied is not protected by copyright. </a:t>
            </a:r>
            <a:endParaRPr lang="en-US" dirty="0"/>
          </a:p>
          <a:p>
            <a:pPr algn="just"/>
            <a:endParaRPr lang="en-US" dirty="0"/>
          </a:p>
        </p:txBody>
      </p:sp>
    </p:spTree>
    <p:extLst>
      <p:ext uri="{BB962C8B-B14F-4D97-AF65-F5344CB8AC3E}">
        <p14:creationId xmlns:p14="http://schemas.microsoft.com/office/powerpoint/2010/main" val="2789111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a:t>Acts Restricted by Copyright</a:t>
            </a:r>
            <a:br>
              <a:rPr lang="en-US" b="1"/>
            </a:br>
            <a:endParaRPr lang="en-US"/>
          </a:p>
        </p:txBody>
      </p:sp>
      <p:sp>
        <p:nvSpPr>
          <p:cNvPr id="3" name="Content Placeholder 2"/>
          <p:cNvSpPr>
            <a:spLocks noGrp="1"/>
          </p:cNvSpPr>
          <p:nvPr>
            <p:ph idx="1"/>
          </p:nvPr>
        </p:nvSpPr>
        <p:spPr/>
        <p:txBody>
          <a:bodyPr>
            <a:normAutofit fontScale="77500" lnSpcReduction="20000"/>
          </a:bodyPr>
          <a:lstStyle/>
          <a:p>
            <a:pPr algn="just"/>
            <a:r>
              <a:rPr lang="en-GB" dirty="0"/>
              <a:t>The </a:t>
            </a:r>
            <a:r>
              <a:rPr lang="en-GB" b="1" dirty="0"/>
              <a:t>work should also be dissociated from its physical, tangible carrier</a:t>
            </a:r>
            <a:r>
              <a:rPr lang="en-GB" dirty="0"/>
              <a:t>, as for instance, </a:t>
            </a:r>
            <a:r>
              <a:rPr lang="en-GB" b="1" dirty="0"/>
              <a:t>when someone buys a painting, he buys the piece of paper or cloth on which the painting has been done, but the ownership of the copyright in the painting is not transferred to the buyer. </a:t>
            </a:r>
            <a:endParaRPr lang="en-GB" b="1" dirty="0" smtClean="0"/>
          </a:p>
          <a:p>
            <a:pPr algn="just"/>
            <a:r>
              <a:rPr lang="en-GB" dirty="0" smtClean="0"/>
              <a:t>Similarly </a:t>
            </a:r>
            <a:r>
              <a:rPr lang="en-GB" dirty="0"/>
              <a:t>if one </a:t>
            </a:r>
            <a:r>
              <a:rPr lang="en-GB" b="1" dirty="0"/>
              <a:t>buys a CD (compact disc) containing music, while he retains the ownership of the physical object (CD) on which the music is incorporated, the copyright in music on that CD remains with the author. </a:t>
            </a:r>
            <a:endParaRPr lang="en-GB" b="1" dirty="0" smtClean="0"/>
          </a:p>
          <a:p>
            <a:pPr algn="just"/>
            <a:r>
              <a:rPr lang="en-GB" dirty="0" smtClean="0"/>
              <a:t>Thus </a:t>
            </a:r>
            <a:r>
              <a:rPr lang="en-GB" dirty="0"/>
              <a:t>the </a:t>
            </a:r>
            <a:r>
              <a:rPr lang="en-GB" b="1" dirty="0"/>
              <a:t>buyer of the CD can only do certain things that fall within the permitted acts of copyright law such as for private use.</a:t>
            </a:r>
            <a:endParaRPr lang="en-US" b="1" dirty="0"/>
          </a:p>
        </p:txBody>
      </p:sp>
    </p:spTree>
    <p:extLst>
      <p:ext uri="{BB962C8B-B14F-4D97-AF65-F5344CB8AC3E}">
        <p14:creationId xmlns:p14="http://schemas.microsoft.com/office/powerpoint/2010/main" val="495683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Copyright infringement requires that the plaintiff </a:t>
            </a:r>
            <a:r>
              <a:rPr lang="en-GB" b="1" dirty="0"/>
              <a:t>must prove that the defendant has misappropriated his work. </a:t>
            </a:r>
            <a:endParaRPr lang="en-GB" b="1" dirty="0" smtClean="0"/>
          </a:p>
          <a:p>
            <a:pPr algn="just"/>
            <a:r>
              <a:rPr lang="en-GB" dirty="0" smtClean="0"/>
              <a:t>In </a:t>
            </a:r>
            <a:r>
              <a:rPr lang="en-GB" dirty="0"/>
              <a:t>order to determine as whether or not a copyright work has been misappropriation any of the following elements must be proved namely: </a:t>
            </a:r>
            <a:r>
              <a:rPr lang="en-GB" b="1" dirty="0"/>
              <a:t>causal link or connection; subconscious copying and the intention of the infringer; indirect copying; and substantial copying.       </a:t>
            </a:r>
            <a:endParaRPr lang="en-US" b="1" dirty="0"/>
          </a:p>
          <a:p>
            <a:pPr algn="just"/>
            <a:endParaRPr lang="en-US" dirty="0"/>
          </a:p>
        </p:txBody>
      </p:sp>
    </p:spTree>
    <p:extLst>
      <p:ext uri="{BB962C8B-B14F-4D97-AF65-F5344CB8AC3E}">
        <p14:creationId xmlns:p14="http://schemas.microsoft.com/office/powerpoint/2010/main" val="1321661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Causal link or </a:t>
            </a:r>
            <a:r>
              <a:rPr lang="en-GB" b="1" dirty="0" smtClean="0"/>
              <a:t>connection</a:t>
            </a:r>
            <a:endParaRPr lang="en-US" dirty="0"/>
          </a:p>
          <a:p>
            <a:pPr algn="just"/>
            <a:r>
              <a:rPr lang="en-GB" dirty="0"/>
              <a:t>It is a general principle of copyright law that it is </a:t>
            </a:r>
            <a:r>
              <a:rPr lang="en-GB" b="1" dirty="0"/>
              <a:t>not the idea which is protected, but the expressions of the idea. </a:t>
            </a:r>
            <a:endParaRPr lang="en-GB" b="1" dirty="0" smtClean="0"/>
          </a:p>
          <a:p>
            <a:pPr algn="just"/>
            <a:r>
              <a:rPr lang="en-GB" dirty="0" smtClean="0"/>
              <a:t>Thus </a:t>
            </a:r>
            <a:r>
              <a:rPr lang="en-GB" dirty="0"/>
              <a:t>copyright infringement will not arise </a:t>
            </a:r>
            <a:r>
              <a:rPr lang="en-GB" b="1" dirty="0"/>
              <a:t>where a work expressing the same idea is created or reached independently by two people or if a common source of information or data is relied upon.</a:t>
            </a:r>
            <a:endParaRPr lang="en-US" b="1" dirty="0"/>
          </a:p>
        </p:txBody>
      </p:sp>
    </p:spTree>
    <p:extLst>
      <p:ext uri="{BB962C8B-B14F-4D97-AF65-F5344CB8AC3E}">
        <p14:creationId xmlns:p14="http://schemas.microsoft.com/office/powerpoint/2010/main" val="1733400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lstStyle/>
          <a:p>
            <a:pPr algn="just"/>
            <a:r>
              <a:rPr lang="en-GB" dirty="0"/>
              <a:t>A good example would be where two journalists watching a soccer match come up with a similar story while sitting in different places of the football pitch. </a:t>
            </a:r>
            <a:endParaRPr lang="en-GB" dirty="0" smtClean="0"/>
          </a:p>
          <a:p>
            <a:pPr algn="just"/>
            <a:r>
              <a:rPr lang="en-GB" dirty="0" smtClean="0"/>
              <a:t>Likewise </a:t>
            </a:r>
            <a:r>
              <a:rPr lang="en-GB" dirty="0"/>
              <a:t>two photographers may come up with similar or identical photograph of Victoria Falls as they may have taken the photograph at the same spot and same time. </a:t>
            </a:r>
            <a:endParaRPr lang="en-GB" dirty="0" smtClean="0"/>
          </a:p>
          <a:p>
            <a:pPr marL="0" indent="0" algn="just">
              <a:buNone/>
            </a:pPr>
            <a:endParaRPr lang="en-US" dirty="0"/>
          </a:p>
        </p:txBody>
      </p:sp>
    </p:spTree>
    <p:extLst>
      <p:ext uri="{BB962C8B-B14F-4D97-AF65-F5344CB8AC3E}">
        <p14:creationId xmlns:p14="http://schemas.microsoft.com/office/powerpoint/2010/main" val="3749993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smtClean="0"/>
              <a:t>In</a:t>
            </a:r>
            <a:r>
              <a:rPr lang="en-GB" i="1" dirty="0" smtClean="0"/>
              <a:t> Franklin </a:t>
            </a:r>
            <a:r>
              <a:rPr lang="en-GB" i="1" dirty="0"/>
              <a:t>Mint Corp. v. National Wildlife Art </a:t>
            </a:r>
            <a:r>
              <a:rPr lang="en-GB" i="1" dirty="0" smtClean="0"/>
              <a:t>Exchange </a:t>
            </a:r>
            <a:r>
              <a:rPr lang="en-GB" i="1" dirty="0" err="1" smtClean="0"/>
              <a:t>Inc</a:t>
            </a:r>
            <a:endParaRPr lang="en-GB" i="1" dirty="0" smtClean="0"/>
          </a:p>
          <a:p>
            <a:pPr algn="just"/>
            <a:r>
              <a:rPr lang="en-GB" dirty="0"/>
              <a:t>Judge Weis for the Court had the following to say</a:t>
            </a:r>
            <a:r>
              <a:rPr lang="en-GB" dirty="0" smtClean="0"/>
              <a:t>:</a:t>
            </a:r>
            <a:endParaRPr lang="en-US" dirty="0"/>
          </a:p>
          <a:p>
            <a:pPr algn="just"/>
            <a:r>
              <a:rPr lang="en-GB" b="1" dirty="0"/>
              <a:t>“Since copyrights do not protect thematic concepts, the fact that the same subject matter may be present in two paintings does not prove copying or infringement. Indeed, an artist is free to consult the same source for another original painting</a:t>
            </a:r>
            <a:r>
              <a:rPr lang="en-GB" b="1" dirty="0" smtClean="0"/>
              <a:t>.” </a:t>
            </a:r>
            <a:endParaRPr lang="en-US" b="1" dirty="0"/>
          </a:p>
        </p:txBody>
      </p:sp>
    </p:spTree>
    <p:extLst>
      <p:ext uri="{BB962C8B-B14F-4D97-AF65-F5344CB8AC3E}">
        <p14:creationId xmlns:p14="http://schemas.microsoft.com/office/powerpoint/2010/main" val="1363609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smtClean="0"/>
              <a:t>In </a:t>
            </a:r>
            <a:r>
              <a:rPr lang="en-GB" dirty="0"/>
              <a:t>order to sustain an action for copyright infringement it is important to prove a relevant or </a:t>
            </a:r>
            <a:r>
              <a:rPr lang="en-GB" b="1" dirty="0"/>
              <a:t>causal connection between the work of the plaintiff and that of the defendant, and that the defendant must be proved to have referred through having access to the plaintiff’s work. </a:t>
            </a:r>
            <a:endParaRPr lang="en-GB" b="1" dirty="0" smtClean="0"/>
          </a:p>
          <a:p>
            <a:pPr algn="just"/>
            <a:r>
              <a:rPr lang="en-GB" dirty="0" smtClean="0"/>
              <a:t>Furthermore</a:t>
            </a:r>
            <a:r>
              <a:rPr lang="en-GB" dirty="0"/>
              <a:t>, in order </a:t>
            </a:r>
            <a:r>
              <a:rPr lang="en-GB" b="1" dirty="0"/>
              <a:t>to prove that the defendant’s work is copied from that of the plaintiff, a substantial similarity between the two works must be shown.  </a:t>
            </a:r>
            <a:endParaRPr lang="en-US" b="1" dirty="0"/>
          </a:p>
          <a:p>
            <a:pPr algn="just"/>
            <a:endParaRPr lang="en-US" dirty="0"/>
          </a:p>
        </p:txBody>
      </p:sp>
    </p:spTree>
    <p:extLst>
      <p:ext uri="{BB962C8B-B14F-4D97-AF65-F5344CB8AC3E}">
        <p14:creationId xmlns:p14="http://schemas.microsoft.com/office/powerpoint/2010/main" val="4229706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lstStyle/>
          <a:p>
            <a:pPr algn="just"/>
            <a:r>
              <a:rPr lang="en-GB" dirty="0"/>
              <a:t>The similarity can be either </a:t>
            </a:r>
            <a:r>
              <a:rPr lang="en-GB" b="1" dirty="0"/>
              <a:t>literal, as where the defendant has taken the actual words of the plaintiff’s work, or it can be non-literal, as where the defendant has taken the elaborated features of the plaintiff’s work even without using the plaintiff’s words such as taking the developed plot of a play.</a:t>
            </a:r>
            <a:endParaRPr lang="en-US" b="1" dirty="0"/>
          </a:p>
          <a:p>
            <a:pPr algn="just"/>
            <a:endParaRPr lang="en-US" dirty="0"/>
          </a:p>
        </p:txBody>
      </p:sp>
    </p:spTree>
    <p:extLst>
      <p:ext uri="{BB962C8B-B14F-4D97-AF65-F5344CB8AC3E}">
        <p14:creationId xmlns:p14="http://schemas.microsoft.com/office/powerpoint/2010/main" val="84956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lstStyle/>
          <a:p>
            <a:pPr algn="just"/>
            <a:r>
              <a:rPr lang="en-GB" dirty="0"/>
              <a:t>In short to prove appropriation or copyright infringement in a work the plaintiff must prove that</a:t>
            </a:r>
            <a:r>
              <a:rPr lang="en-GB" dirty="0" smtClean="0"/>
              <a:t>:</a:t>
            </a:r>
            <a:endParaRPr lang="en-US" dirty="0"/>
          </a:p>
          <a:p>
            <a:pPr lvl="0" algn="just">
              <a:buFont typeface="Wingdings" pitchFamily="2" charset="2"/>
              <a:buChar char="Ø"/>
            </a:pPr>
            <a:r>
              <a:rPr lang="en-GB" b="1" dirty="0"/>
              <a:t>the two works are similar;</a:t>
            </a:r>
            <a:endParaRPr lang="en-US" b="1" dirty="0"/>
          </a:p>
          <a:p>
            <a:pPr lvl="0" algn="just">
              <a:buFont typeface="Wingdings" pitchFamily="2" charset="2"/>
              <a:buChar char="Ø"/>
            </a:pPr>
            <a:r>
              <a:rPr lang="en-GB" b="1" dirty="0"/>
              <a:t>the plaintiff’s work was created first, and </a:t>
            </a:r>
            <a:endParaRPr lang="en-US" b="1" dirty="0"/>
          </a:p>
          <a:p>
            <a:pPr lvl="0" algn="just">
              <a:buFont typeface="Wingdings" pitchFamily="2" charset="2"/>
              <a:buChar char="Ø"/>
            </a:pPr>
            <a:r>
              <a:rPr lang="en-GB" b="1" dirty="0"/>
              <a:t>the defendant had access to the plaintiff’s work, of which he must have availed himself.    </a:t>
            </a:r>
            <a:endParaRPr lang="en-US" b="1" dirty="0"/>
          </a:p>
          <a:p>
            <a:pPr algn="just"/>
            <a:endParaRPr lang="en-US" dirty="0"/>
          </a:p>
        </p:txBody>
      </p:sp>
    </p:spTree>
    <p:extLst>
      <p:ext uri="{BB962C8B-B14F-4D97-AF65-F5344CB8AC3E}">
        <p14:creationId xmlns:p14="http://schemas.microsoft.com/office/powerpoint/2010/main" val="2826033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lnSpcReduction="10000"/>
          </a:bodyPr>
          <a:lstStyle/>
          <a:p>
            <a:r>
              <a:rPr lang="en-US" b="1" dirty="0" smtClean="0"/>
              <a:t>Introduction</a:t>
            </a:r>
          </a:p>
          <a:p>
            <a:r>
              <a:rPr lang="en-US" b="1" dirty="0" smtClean="0"/>
              <a:t>Acts Restricted by Copyright</a:t>
            </a:r>
          </a:p>
          <a:p>
            <a:r>
              <a:rPr lang="en-US" b="1" dirty="0" smtClean="0"/>
              <a:t>Misappropriation </a:t>
            </a:r>
          </a:p>
          <a:p>
            <a:r>
              <a:rPr lang="en-US" b="1" dirty="0" smtClean="0"/>
              <a:t>Substantial Copying</a:t>
            </a:r>
          </a:p>
          <a:p>
            <a:r>
              <a:rPr lang="en-US" b="1" dirty="0" smtClean="0"/>
              <a:t>Copying of Various Categories of Work</a:t>
            </a:r>
          </a:p>
          <a:p>
            <a:r>
              <a:rPr lang="en-US" b="1" dirty="0" smtClean="0"/>
              <a:t>Issuing of Copies to the Public</a:t>
            </a:r>
          </a:p>
          <a:p>
            <a:r>
              <a:rPr lang="en-US" b="1" dirty="0" smtClean="0"/>
              <a:t>Public Performance of the Work</a:t>
            </a:r>
          </a:p>
          <a:p>
            <a:r>
              <a:rPr lang="en-US" b="1" dirty="0" smtClean="0"/>
              <a:t>Broadcasting </a:t>
            </a:r>
            <a:endParaRPr lang="en-US" b="1" dirty="0"/>
          </a:p>
        </p:txBody>
      </p:sp>
    </p:spTree>
    <p:extLst>
      <p:ext uri="{BB962C8B-B14F-4D97-AF65-F5344CB8AC3E}">
        <p14:creationId xmlns:p14="http://schemas.microsoft.com/office/powerpoint/2010/main" val="179423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Subconscious copying and Intention of the </a:t>
            </a:r>
            <a:r>
              <a:rPr lang="en-US" b="1" dirty="0" smtClean="0"/>
              <a:t>infringer</a:t>
            </a:r>
            <a:endParaRPr lang="en-US" dirty="0"/>
          </a:p>
          <a:p>
            <a:pPr algn="just"/>
            <a:r>
              <a:rPr lang="en-GB" b="1" dirty="0"/>
              <a:t>There is copyright infringement where someone unconsciously copies the work which is protected by copyright. </a:t>
            </a:r>
            <a:endParaRPr lang="en-GB" b="1" dirty="0" smtClean="0"/>
          </a:p>
          <a:p>
            <a:pPr algn="just"/>
            <a:r>
              <a:rPr lang="en-GB" dirty="0" smtClean="0"/>
              <a:t>A </a:t>
            </a:r>
            <a:r>
              <a:rPr lang="en-GB" dirty="0"/>
              <a:t>good example is that of a composer who listens to a number of tunes and when composing his own music unconsciously includes some of the tunes he has heard. Indeed some judges have accepted that copying could occur subconsciously where a person reads, sees or hears a work, forgets about it but then reproduces the same, honestly believing it to be his own. </a:t>
            </a:r>
            <a:endParaRPr lang="en-US" dirty="0"/>
          </a:p>
        </p:txBody>
      </p:sp>
    </p:spTree>
    <p:extLst>
      <p:ext uri="{BB962C8B-B14F-4D97-AF65-F5344CB8AC3E}">
        <p14:creationId xmlns:p14="http://schemas.microsoft.com/office/powerpoint/2010/main" val="271312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Misappropriation </a:t>
            </a:r>
            <a:br>
              <a:rPr lang="en-US" b="1" dirty="0"/>
            </a:br>
            <a:endParaRPr lang="en-US" dirty="0"/>
          </a:p>
        </p:txBody>
      </p:sp>
      <p:sp>
        <p:nvSpPr>
          <p:cNvPr id="3" name="Content Placeholder 2"/>
          <p:cNvSpPr>
            <a:spLocks noGrp="1"/>
          </p:cNvSpPr>
          <p:nvPr>
            <p:ph idx="1"/>
          </p:nvPr>
        </p:nvSpPr>
        <p:spPr/>
        <p:txBody>
          <a:bodyPr>
            <a:normAutofit lnSpcReduction="10000"/>
          </a:bodyPr>
          <a:lstStyle/>
          <a:p>
            <a:r>
              <a:rPr lang="en-GB" b="1" dirty="0"/>
              <a:t>Indirect copying </a:t>
            </a:r>
            <a:endParaRPr lang="en-US" dirty="0" smtClean="0"/>
          </a:p>
          <a:p>
            <a:pPr algn="just"/>
            <a:r>
              <a:rPr lang="en-GB" b="1" dirty="0" smtClean="0"/>
              <a:t>Copying of a work protected by copyright can be either direct or indirect. </a:t>
            </a:r>
          </a:p>
          <a:p>
            <a:pPr algn="just"/>
            <a:r>
              <a:rPr lang="en-GB" b="1" dirty="0" smtClean="0"/>
              <a:t>Direct copying occurs where a copy of a work in its initial presentation is made for example, by duplicating a music cassette. </a:t>
            </a:r>
          </a:p>
          <a:p>
            <a:pPr algn="just"/>
            <a:r>
              <a:rPr lang="en-GB" b="1" dirty="0" smtClean="0"/>
              <a:t>Indirect copying, on the other hand, occurs where the work is presented in some form other than its initial presentation.</a:t>
            </a:r>
            <a:endParaRPr lang="en-US" b="1" dirty="0" smtClean="0"/>
          </a:p>
          <a:p>
            <a:pPr algn="just"/>
            <a:endParaRPr lang="en-US" dirty="0"/>
          </a:p>
        </p:txBody>
      </p:sp>
    </p:spTree>
    <p:extLst>
      <p:ext uri="{BB962C8B-B14F-4D97-AF65-F5344CB8AC3E}">
        <p14:creationId xmlns:p14="http://schemas.microsoft.com/office/powerpoint/2010/main" val="477761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Substantial Copying</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The Copyright and Performance Rights Act </a:t>
            </a:r>
            <a:r>
              <a:rPr lang="en-GB" b="1" dirty="0"/>
              <a:t>provides that copyright in a work will be infringed by taking all of the protected work or substantial part of the protected portion of the work. </a:t>
            </a:r>
            <a:endParaRPr lang="en-GB" b="1" dirty="0" smtClean="0"/>
          </a:p>
          <a:p>
            <a:pPr algn="just"/>
            <a:r>
              <a:rPr lang="en-GB" dirty="0" smtClean="0"/>
              <a:t>The </a:t>
            </a:r>
            <a:r>
              <a:rPr lang="en-GB" dirty="0"/>
              <a:t>Act defines </a:t>
            </a:r>
            <a:r>
              <a:rPr lang="en-GB" b="1" dirty="0"/>
              <a:t>substantial part to include any part of a work which on its own can be identified as part of the work by someone who is familiar with the work.</a:t>
            </a:r>
            <a:r>
              <a:rPr lang="en-US" b="1" dirty="0"/>
              <a:t> </a:t>
            </a:r>
            <a:r>
              <a:rPr lang="en-GB" b="1" dirty="0" smtClean="0"/>
              <a:t> </a:t>
            </a:r>
            <a:endParaRPr lang="en-US" b="1" dirty="0"/>
          </a:p>
          <a:p>
            <a:pPr algn="just"/>
            <a:endParaRPr lang="en-US" dirty="0"/>
          </a:p>
        </p:txBody>
      </p:sp>
    </p:spTree>
    <p:extLst>
      <p:ext uri="{BB962C8B-B14F-4D97-AF65-F5344CB8AC3E}">
        <p14:creationId xmlns:p14="http://schemas.microsoft.com/office/powerpoint/2010/main" val="2769387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Substantial Copying</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W</a:t>
            </a:r>
            <a:r>
              <a:rPr lang="en-GB" b="1" dirty="0" smtClean="0"/>
              <a:t>here </a:t>
            </a:r>
            <a:r>
              <a:rPr lang="en-GB" b="1" dirty="0"/>
              <a:t>there has been copying and all or almost all of the work is taken, proof of infringement is easier. </a:t>
            </a:r>
            <a:endParaRPr lang="en-GB" b="1" dirty="0" smtClean="0"/>
          </a:p>
          <a:p>
            <a:pPr algn="just"/>
            <a:r>
              <a:rPr lang="en-GB" dirty="0" smtClean="0"/>
              <a:t>in </a:t>
            </a:r>
            <a:r>
              <a:rPr lang="en-GB" i="1" dirty="0"/>
              <a:t>Antiquesportfolio.com v Rodney Fitch &amp; Co</a:t>
            </a:r>
            <a:r>
              <a:rPr lang="en-GB" dirty="0"/>
              <a:t> the defendant copied a third party’s photographs, scanned them into a computer, reduced them in size, without authorization, as elements of a website it was constructing for the plaintiff. </a:t>
            </a:r>
            <a:endParaRPr lang="en-GB" dirty="0" smtClean="0"/>
          </a:p>
          <a:p>
            <a:pPr algn="just"/>
            <a:r>
              <a:rPr lang="en-GB" b="1" dirty="0" smtClean="0"/>
              <a:t>The </a:t>
            </a:r>
            <a:r>
              <a:rPr lang="en-GB" b="1" dirty="0"/>
              <a:t>court held that the copyright owner’s reproduction right has been infringed.  </a:t>
            </a:r>
            <a:endParaRPr lang="en-US" b="1" dirty="0"/>
          </a:p>
          <a:p>
            <a:pPr algn="just"/>
            <a:endParaRPr lang="en-US" dirty="0"/>
          </a:p>
        </p:txBody>
      </p:sp>
    </p:spTree>
    <p:extLst>
      <p:ext uri="{BB962C8B-B14F-4D97-AF65-F5344CB8AC3E}">
        <p14:creationId xmlns:p14="http://schemas.microsoft.com/office/powerpoint/2010/main" val="311604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Substantial Copying</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I</a:t>
            </a:r>
            <a:r>
              <a:rPr lang="en-GB" dirty="0" smtClean="0"/>
              <a:t>n the </a:t>
            </a:r>
            <a:r>
              <a:rPr lang="en-GB" dirty="0"/>
              <a:t>case of </a:t>
            </a:r>
            <a:r>
              <a:rPr lang="en-GB" i="1" dirty="0"/>
              <a:t>Hager v ECW Press </a:t>
            </a:r>
            <a:r>
              <a:rPr lang="en-GB" i="1" dirty="0" smtClean="0"/>
              <a:t>Limited</a:t>
            </a:r>
          </a:p>
          <a:p>
            <a:pPr algn="just"/>
            <a:r>
              <a:rPr lang="en-GB" dirty="0"/>
              <a:t>Reed J. for the Court stated:            </a:t>
            </a:r>
            <a:endParaRPr lang="en-US" dirty="0"/>
          </a:p>
          <a:p>
            <a:pPr algn="just"/>
            <a:r>
              <a:rPr lang="en-GB" b="1" dirty="0"/>
              <a:t>“What will constitute a substantial taking must be assessed from both a quantitative and qualitative perspective.</a:t>
            </a:r>
            <a:r>
              <a:rPr lang="en-GB" dirty="0"/>
              <a:t> … A number of factors have been considered by the courts when assessing whether there has been a substantial taking</a:t>
            </a:r>
            <a:r>
              <a:rPr lang="en-GB" dirty="0" smtClean="0"/>
              <a:t>:</a:t>
            </a:r>
            <a:endParaRPr lang="en-US" dirty="0"/>
          </a:p>
          <a:p>
            <a:pPr lvl="0" algn="just">
              <a:buFont typeface="Wingdings" pitchFamily="2" charset="2"/>
              <a:buChar char="Ø"/>
            </a:pPr>
            <a:r>
              <a:rPr lang="en-GB" b="1" dirty="0"/>
              <a:t>the quality and quantity of the material taken;</a:t>
            </a:r>
            <a:endParaRPr lang="en-US" b="1" dirty="0"/>
          </a:p>
          <a:p>
            <a:pPr lvl="0" algn="just">
              <a:buFont typeface="Wingdings" pitchFamily="2" charset="2"/>
              <a:buChar char="Ø"/>
            </a:pPr>
            <a:r>
              <a:rPr lang="en-GB" b="1" dirty="0"/>
              <a:t>the extent to which the defendant’s use adversely affects the plaintiff’s activities and diminishes the value of the plaintiff’s copyright;</a:t>
            </a:r>
            <a:endParaRPr lang="en-US" b="1" dirty="0"/>
          </a:p>
          <a:p>
            <a:pPr algn="just"/>
            <a:endParaRPr lang="en-US" dirty="0"/>
          </a:p>
        </p:txBody>
      </p:sp>
    </p:spTree>
    <p:extLst>
      <p:ext uri="{BB962C8B-B14F-4D97-AF65-F5344CB8AC3E}">
        <p14:creationId xmlns:p14="http://schemas.microsoft.com/office/powerpoint/2010/main" val="14425460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Substantial Copying</a:t>
            </a:r>
            <a:br>
              <a:rPr lang="en-US" b="1" dirty="0"/>
            </a:br>
            <a:endParaRPr lang="en-US" dirty="0"/>
          </a:p>
        </p:txBody>
      </p:sp>
      <p:sp>
        <p:nvSpPr>
          <p:cNvPr id="3" name="Content Placeholder 2"/>
          <p:cNvSpPr>
            <a:spLocks noGrp="1"/>
          </p:cNvSpPr>
          <p:nvPr>
            <p:ph idx="1"/>
          </p:nvPr>
        </p:nvSpPr>
        <p:spPr/>
        <p:txBody>
          <a:bodyPr/>
          <a:lstStyle/>
          <a:p>
            <a:pPr lvl="0" algn="just">
              <a:buFont typeface="Wingdings" pitchFamily="2" charset="2"/>
              <a:buChar char="Ø"/>
            </a:pPr>
            <a:r>
              <a:rPr lang="en-GB" b="1" dirty="0"/>
              <a:t>whether the material taken is the proper subject-matter of a copyright;</a:t>
            </a:r>
            <a:endParaRPr lang="en-US" b="1" dirty="0"/>
          </a:p>
          <a:p>
            <a:pPr lvl="0" algn="just">
              <a:buFont typeface="Wingdings" pitchFamily="2" charset="2"/>
              <a:buChar char="Ø"/>
            </a:pPr>
            <a:r>
              <a:rPr lang="en-GB" b="1" dirty="0"/>
              <a:t>whether the defendant intentionally appropriated the plaintiff’s work to save time and effort; and </a:t>
            </a:r>
            <a:endParaRPr lang="en-US" b="1" dirty="0"/>
          </a:p>
          <a:p>
            <a:pPr lvl="0" algn="just">
              <a:buFont typeface="Wingdings" pitchFamily="2" charset="2"/>
              <a:buChar char="Ø"/>
            </a:pPr>
            <a:r>
              <a:rPr lang="en-GB" b="1" dirty="0"/>
              <a:t>whether the material taken is used in the same or a similar fashion as the plaintiff’s.</a:t>
            </a:r>
            <a:endParaRPr lang="en-US" b="1" dirty="0"/>
          </a:p>
          <a:p>
            <a:pPr algn="just"/>
            <a:endParaRPr lang="en-US" dirty="0"/>
          </a:p>
        </p:txBody>
      </p:sp>
    </p:spTree>
    <p:extLst>
      <p:ext uri="{BB962C8B-B14F-4D97-AF65-F5344CB8AC3E}">
        <p14:creationId xmlns:p14="http://schemas.microsoft.com/office/powerpoint/2010/main" val="24280989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Substantial Copying</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courts will often hold that substantial part of the work has been taken even where the amount of the protected work so taken is only a small part. </a:t>
            </a:r>
            <a:endParaRPr lang="en-GB" dirty="0" smtClean="0"/>
          </a:p>
          <a:p>
            <a:pPr algn="just"/>
            <a:r>
              <a:rPr lang="en-GB" dirty="0" smtClean="0"/>
              <a:t>In </a:t>
            </a:r>
            <a:r>
              <a:rPr lang="en-GB" i="1" dirty="0"/>
              <a:t>Hawkes &amp; Son (London) Ltd v Paramount Film Service Ltd</a:t>
            </a:r>
            <a:r>
              <a:rPr lang="en-GB" dirty="0"/>
              <a:t> the plaintiff owned the copyright in a musical march </a:t>
            </a:r>
            <a:r>
              <a:rPr lang="en-GB" i="1" dirty="0"/>
              <a:t>Colonel Bogey</a:t>
            </a:r>
            <a:r>
              <a:rPr lang="en-GB" dirty="0"/>
              <a:t>. </a:t>
            </a:r>
            <a:r>
              <a:rPr lang="en-GB" b="1" dirty="0"/>
              <a:t>The defendants included an extract of the march in their news film. The march was 4 minutes long, and the extract the defendants used was 20 seconds long and comprised 28 bars.</a:t>
            </a:r>
            <a:r>
              <a:rPr lang="en-GB" dirty="0"/>
              <a:t> The defendant claimed that the 5% of the plaintiff’s work that had been used was not “a substantial part’ of the work. The court disagreed with the defendant. </a:t>
            </a:r>
            <a:endParaRPr lang="en-US" dirty="0"/>
          </a:p>
          <a:p>
            <a:pPr marL="0" indent="0" algn="just">
              <a:buNone/>
            </a:pPr>
            <a:endParaRPr lang="en-US" dirty="0"/>
          </a:p>
        </p:txBody>
      </p:sp>
    </p:spTree>
    <p:extLst>
      <p:ext uri="{BB962C8B-B14F-4D97-AF65-F5344CB8AC3E}">
        <p14:creationId xmlns:p14="http://schemas.microsoft.com/office/powerpoint/2010/main" val="22544444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Copying </a:t>
            </a:r>
            <a:r>
              <a:rPr lang="en-US" b="1" dirty="0"/>
              <a:t>of Various Categories of Work</a:t>
            </a:r>
            <a:br>
              <a:rPr lang="en-US" b="1" dirty="0"/>
            </a:br>
            <a:endParaRPr lang="en-US" dirty="0"/>
          </a:p>
        </p:txBody>
      </p:sp>
      <p:sp>
        <p:nvSpPr>
          <p:cNvPr id="3" name="Content Placeholder 2"/>
          <p:cNvSpPr>
            <a:spLocks noGrp="1"/>
          </p:cNvSpPr>
          <p:nvPr>
            <p:ph idx="1"/>
          </p:nvPr>
        </p:nvSpPr>
        <p:spPr/>
        <p:txBody>
          <a:bodyPr/>
          <a:lstStyle/>
          <a:p>
            <a:pPr algn="just"/>
            <a:r>
              <a:rPr lang="en-GB" dirty="0"/>
              <a:t>The Copyright and Performance Rights Act </a:t>
            </a:r>
            <a:r>
              <a:rPr lang="en-GB" b="1" dirty="0"/>
              <a:t>defines copying as a reproduction of a work or of an adaptation of a work, whatever the medium in which the reproduction is made or stored.</a:t>
            </a:r>
            <a:r>
              <a:rPr lang="en-US" b="1" dirty="0"/>
              <a:t> </a:t>
            </a:r>
          </a:p>
          <a:p>
            <a:pPr algn="just"/>
            <a:r>
              <a:rPr lang="en-GB" dirty="0"/>
              <a:t>The Act also defines what constitutes copying as regards each category of works protected by </a:t>
            </a:r>
            <a:r>
              <a:rPr lang="en-GB" dirty="0" smtClean="0"/>
              <a:t>copyright.</a:t>
            </a:r>
            <a:endParaRPr lang="en-US" dirty="0"/>
          </a:p>
        </p:txBody>
      </p:sp>
    </p:spTree>
    <p:extLst>
      <p:ext uri="{BB962C8B-B14F-4D97-AF65-F5344CB8AC3E}">
        <p14:creationId xmlns:p14="http://schemas.microsoft.com/office/powerpoint/2010/main" val="1490130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Copying </a:t>
            </a:r>
            <a:r>
              <a:rPr lang="en-US" b="1" dirty="0"/>
              <a:t>of Various Categories of Work</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Original literary, dramatic, musical and artistic </a:t>
            </a:r>
            <a:r>
              <a:rPr lang="en-US" b="1" dirty="0" smtClean="0"/>
              <a:t>works</a:t>
            </a:r>
            <a:endParaRPr lang="en-US" dirty="0"/>
          </a:p>
          <a:p>
            <a:pPr algn="just"/>
            <a:r>
              <a:rPr lang="en-GB" dirty="0"/>
              <a:t>An original literary, dramatic, musical and artistic work, computer programmes and a compilation is</a:t>
            </a:r>
            <a:r>
              <a:rPr lang="en-GB" b="1" dirty="0"/>
              <a:t> copied through the </a:t>
            </a:r>
            <a:r>
              <a:rPr lang="en-GB" b="1" dirty="0" smtClean="0"/>
              <a:t>reproduction </a:t>
            </a:r>
            <a:r>
              <a:rPr lang="en-GB" b="1" dirty="0"/>
              <a:t>in any material form</a:t>
            </a:r>
            <a:r>
              <a:rPr lang="en-GB" b="1" dirty="0" smtClean="0"/>
              <a:t>.</a:t>
            </a:r>
          </a:p>
          <a:p>
            <a:pPr algn="just"/>
            <a:r>
              <a:rPr lang="en-GB" dirty="0"/>
              <a:t>The term </a:t>
            </a:r>
            <a:r>
              <a:rPr lang="en-GB" b="1" dirty="0"/>
              <a:t>“reproduction” has been widely interpreted by judicial decision to include technological developments that make copying much </a:t>
            </a:r>
            <a:r>
              <a:rPr lang="en-GB" b="1" dirty="0" smtClean="0"/>
              <a:t>easier. </a:t>
            </a:r>
            <a:endParaRPr lang="en-US" b="1" dirty="0"/>
          </a:p>
        </p:txBody>
      </p:sp>
    </p:spTree>
    <p:extLst>
      <p:ext uri="{BB962C8B-B14F-4D97-AF65-F5344CB8AC3E}">
        <p14:creationId xmlns:p14="http://schemas.microsoft.com/office/powerpoint/2010/main" val="3385932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Copying </a:t>
            </a:r>
            <a:r>
              <a:rPr lang="en-US" b="1" dirty="0"/>
              <a:t>of Various Categories of Work</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Reproduction also includes the making of copy of a work in a different form, even if the copy is not easily perceptible. This includes making copies of a work by hand, as well as making photocopies or tape recordings. </a:t>
            </a:r>
            <a:endParaRPr lang="en-GB" dirty="0" smtClean="0"/>
          </a:p>
          <a:p>
            <a:pPr algn="just"/>
            <a:r>
              <a:rPr lang="en-GB" dirty="0" smtClean="0"/>
              <a:t>In </a:t>
            </a:r>
            <a:r>
              <a:rPr lang="en-GB" dirty="0"/>
              <a:t>the electronic age, it has been applied to all sorts of digital copies made with a computer, even where the copy is in a different form from the original. </a:t>
            </a:r>
            <a:endParaRPr lang="en-US" dirty="0"/>
          </a:p>
        </p:txBody>
      </p:sp>
    </p:spTree>
    <p:extLst>
      <p:ext uri="{BB962C8B-B14F-4D97-AF65-F5344CB8AC3E}">
        <p14:creationId xmlns:p14="http://schemas.microsoft.com/office/powerpoint/2010/main" val="4210941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dirty="0"/>
          </a:p>
        </p:txBody>
      </p:sp>
      <p:sp>
        <p:nvSpPr>
          <p:cNvPr id="3" name="Content Placeholder 2"/>
          <p:cNvSpPr>
            <a:spLocks noGrp="1"/>
          </p:cNvSpPr>
          <p:nvPr>
            <p:ph idx="1"/>
          </p:nvPr>
        </p:nvSpPr>
        <p:spPr/>
        <p:txBody>
          <a:bodyPr/>
          <a:lstStyle/>
          <a:p>
            <a:pPr algn="just"/>
            <a:r>
              <a:rPr lang="en-US" b="1" dirty="0" smtClean="0"/>
              <a:t>Making Adaptation </a:t>
            </a:r>
          </a:p>
          <a:p>
            <a:pPr algn="just"/>
            <a:r>
              <a:rPr lang="en-US" b="1" dirty="0" smtClean="0"/>
              <a:t>Rental and Lending the Work to the Public</a:t>
            </a:r>
          </a:p>
          <a:p>
            <a:pPr algn="just"/>
            <a:r>
              <a:rPr lang="en-US" b="1" dirty="0" smtClean="0"/>
              <a:t>Secondary Infringement </a:t>
            </a:r>
            <a:endParaRPr lang="en-US" b="1" dirty="0"/>
          </a:p>
        </p:txBody>
      </p:sp>
    </p:spTree>
    <p:extLst>
      <p:ext uri="{BB962C8B-B14F-4D97-AF65-F5344CB8AC3E}">
        <p14:creationId xmlns:p14="http://schemas.microsoft.com/office/powerpoint/2010/main" val="5480504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smtClean="0"/>
              <a:t/>
            </a:r>
            <a:br>
              <a:rPr lang="en-US" b="1" smtClean="0"/>
            </a:br>
            <a:r>
              <a:rPr lang="en-US" b="1" smtClean="0"/>
              <a:t>Copying </a:t>
            </a:r>
            <a:r>
              <a:rPr lang="en-US" b="1"/>
              <a:t>of Various Categories of Work</a:t>
            </a:r>
            <a:br>
              <a:rPr lang="en-US" b="1"/>
            </a:br>
            <a:endParaRPr lang="en-US"/>
          </a:p>
        </p:txBody>
      </p:sp>
      <p:sp>
        <p:nvSpPr>
          <p:cNvPr id="3" name="Content Placeholder 2"/>
          <p:cNvSpPr>
            <a:spLocks noGrp="1"/>
          </p:cNvSpPr>
          <p:nvPr>
            <p:ph idx="1"/>
          </p:nvPr>
        </p:nvSpPr>
        <p:spPr/>
        <p:txBody>
          <a:bodyPr/>
          <a:lstStyle/>
          <a:p>
            <a:r>
              <a:rPr lang="en-GB" dirty="0" smtClean="0"/>
              <a:t>See the following cases on reproduction:</a:t>
            </a:r>
          </a:p>
          <a:p>
            <a:pPr>
              <a:buFont typeface="Wingdings" pitchFamily="2" charset="2"/>
              <a:buChar char="Ø"/>
            </a:pPr>
            <a:r>
              <a:rPr lang="en-GB" b="1" i="1" dirty="0" smtClean="0"/>
              <a:t>Apple </a:t>
            </a:r>
            <a:r>
              <a:rPr lang="en-GB" b="1" i="1" dirty="0"/>
              <a:t>Computer, Inc. v Mackintosh Computers Ltd</a:t>
            </a:r>
            <a:endParaRPr lang="en-US" b="1" dirty="0"/>
          </a:p>
          <a:p>
            <a:pPr>
              <a:buFont typeface="Wingdings" pitchFamily="2" charset="2"/>
              <a:buChar char="Ø"/>
            </a:pPr>
            <a:r>
              <a:rPr lang="en-GB" b="1" i="1" dirty="0"/>
              <a:t>Recordings Inc. v MP3.COM, </a:t>
            </a:r>
            <a:r>
              <a:rPr lang="en-GB" b="1" i="1" dirty="0" err="1" smtClean="0"/>
              <a:t>Inc</a:t>
            </a:r>
            <a:endParaRPr lang="en-GB" b="1" i="1" dirty="0" smtClean="0"/>
          </a:p>
          <a:p>
            <a:pPr>
              <a:buFont typeface="Wingdings" pitchFamily="2" charset="2"/>
              <a:buChar char="Ø"/>
            </a:pPr>
            <a:r>
              <a:rPr lang="en-GB" b="1" i="1" dirty="0"/>
              <a:t>A&amp;M Records Inc. v Napster </a:t>
            </a:r>
            <a:r>
              <a:rPr lang="en-GB" b="1" i="1" dirty="0" err="1" smtClean="0"/>
              <a:t>Inc</a:t>
            </a:r>
            <a:endParaRPr lang="en-GB" b="1" i="1" dirty="0" smtClean="0"/>
          </a:p>
          <a:p>
            <a:pPr>
              <a:buFont typeface="Wingdings" pitchFamily="2" charset="2"/>
              <a:buChar char="Ø"/>
            </a:pPr>
            <a:r>
              <a:rPr lang="en-GB" b="1" i="1" dirty="0"/>
              <a:t>Sony Corporation v. Universal City Studios, </a:t>
            </a:r>
            <a:r>
              <a:rPr lang="en-GB" b="1" i="1" dirty="0" err="1"/>
              <a:t>Inc</a:t>
            </a:r>
            <a:endParaRPr lang="en-GB" b="1" i="1" dirty="0"/>
          </a:p>
        </p:txBody>
      </p:sp>
    </p:spTree>
    <p:extLst>
      <p:ext uri="{BB962C8B-B14F-4D97-AF65-F5344CB8AC3E}">
        <p14:creationId xmlns:p14="http://schemas.microsoft.com/office/powerpoint/2010/main" val="32530490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Copying </a:t>
            </a:r>
            <a:r>
              <a:rPr lang="en-US" b="1" dirty="0"/>
              <a:t>of Various Categories of Work</a:t>
            </a:r>
            <a:br>
              <a:rPr lang="en-US" b="1" dirty="0"/>
            </a:br>
            <a:endParaRPr lang="en-US" dirty="0"/>
          </a:p>
        </p:txBody>
      </p:sp>
      <p:sp>
        <p:nvSpPr>
          <p:cNvPr id="3" name="Content Placeholder 2"/>
          <p:cNvSpPr>
            <a:spLocks noGrp="1"/>
          </p:cNvSpPr>
          <p:nvPr>
            <p:ph idx="1"/>
          </p:nvPr>
        </p:nvSpPr>
        <p:spPr/>
        <p:txBody>
          <a:bodyPr/>
          <a:lstStyle/>
          <a:p>
            <a:r>
              <a:rPr lang="en-US" b="1" dirty="0"/>
              <a:t>Films, sound recordings, broadcasts and cable </a:t>
            </a:r>
            <a:r>
              <a:rPr lang="en-US" b="1" dirty="0" err="1" smtClean="0"/>
              <a:t>programmes</a:t>
            </a:r>
            <a:endParaRPr lang="en-US" dirty="0"/>
          </a:p>
          <a:p>
            <a:pPr algn="just"/>
            <a:r>
              <a:rPr lang="en-GB" dirty="0" err="1"/>
              <a:t>Audiovisual</a:t>
            </a:r>
            <a:r>
              <a:rPr lang="en-GB" dirty="0"/>
              <a:t> or films, sound recordings, broadcasts and cable programmes are </a:t>
            </a:r>
            <a:r>
              <a:rPr lang="en-GB" b="1" dirty="0"/>
              <a:t>copied when they are </a:t>
            </a:r>
            <a:r>
              <a:rPr lang="en-GB" b="1" dirty="0" smtClean="0"/>
              <a:t>reproduced.</a:t>
            </a:r>
            <a:endParaRPr lang="en-US" b="1" dirty="0"/>
          </a:p>
        </p:txBody>
      </p:sp>
    </p:spTree>
    <p:extLst>
      <p:ext uri="{BB962C8B-B14F-4D97-AF65-F5344CB8AC3E}">
        <p14:creationId xmlns:p14="http://schemas.microsoft.com/office/powerpoint/2010/main" val="25146795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Copying </a:t>
            </a:r>
            <a:r>
              <a:rPr lang="en-US" b="1" dirty="0"/>
              <a:t>of Various Categories of Work</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smtClean="0"/>
              <a:t>Typographical </a:t>
            </a:r>
            <a:r>
              <a:rPr lang="en-US" b="1" dirty="0"/>
              <a:t>arrangements of published editions  </a:t>
            </a:r>
            <a:endParaRPr lang="en-US" dirty="0"/>
          </a:p>
          <a:p>
            <a:pPr algn="just"/>
            <a:r>
              <a:rPr lang="en-GB" b="1" dirty="0"/>
              <a:t>Copying a typographical arrangement involves making the exact copy of the arrangement. </a:t>
            </a:r>
            <a:endParaRPr lang="en-GB" b="1" dirty="0" smtClean="0"/>
          </a:p>
          <a:p>
            <a:pPr algn="just"/>
            <a:r>
              <a:rPr lang="en-GB" dirty="0" smtClean="0"/>
              <a:t>That </a:t>
            </a:r>
            <a:r>
              <a:rPr lang="en-GB" dirty="0"/>
              <a:t>copy can be enlarged or reduced in scale, which means that infringement quite often takes place through photocopies.</a:t>
            </a:r>
            <a:endParaRPr lang="en-US" dirty="0"/>
          </a:p>
        </p:txBody>
      </p:sp>
    </p:spTree>
    <p:extLst>
      <p:ext uri="{BB962C8B-B14F-4D97-AF65-F5344CB8AC3E}">
        <p14:creationId xmlns:p14="http://schemas.microsoft.com/office/powerpoint/2010/main" val="20988014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Issuing of Copies to the Public</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Copying is not the only act restricted by copyright. Copyright is also infringed when copies of a work are issued to the public. </a:t>
            </a:r>
            <a:endParaRPr lang="en-GB" b="1" dirty="0" smtClean="0"/>
          </a:p>
          <a:p>
            <a:pPr algn="just"/>
            <a:r>
              <a:rPr lang="en-GB" dirty="0" smtClean="0"/>
              <a:t>The </a:t>
            </a:r>
            <a:r>
              <a:rPr lang="en-GB" dirty="0"/>
              <a:t>Copyright and Performance Rights Act prohibits issuing or publishing copies of a work other than a broadcast or cable programme to the </a:t>
            </a:r>
            <a:r>
              <a:rPr lang="en-GB" b="1" dirty="0"/>
              <a:t>public without the consent of the copyright owner. </a:t>
            </a:r>
            <a:endParaRPr lang="en-GB" b="1" dirty="0" smtClean="0"/>
          </a:p>
          <a:p>
            <a:pPr algn="just"/>
            <a:r>
              <a:rPr lang="en-GB" dirty="0" smtClean="0"/>
              <a:t>Copies </a:t>
            </a:r>
            <a:r>
              <a:rPr lang="en-GB" dirty="0"/>
              <a:t>of a work are issued to the public or published </a:t>
            </a:r>
            <a:r>
              <a:rPr lang="en-GB" b="1" dirty="0"/>
              <a:t>when copies of the work are made available to the public, for the first time, whether for gain or not.</a:t>
            </a:r>
            <a:r>
              <a:rPr lang="en-US" b="1" dirty="0"/>
              <a:t> </a:t>
            </a:r>
          </a:p>
          <a:p>
            <a:pPr algn="just"/>
            <a:endParaRPr lang="en-US" dirty="0"/>
          </a:p>
        </p:txBody>
      </p:sp>
    </p:spTree>
    <p:extLst>
      <p:ext uri="{BB962C8B-B14F-4D97-AF65-F5344CB8AC3E}">
        <p14:creationId xmlns:p14="http://schemas.microsoft.com/office/powerpoint/2010/main" val="1089639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Issuing of Copies to the Public</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The Act states that the first publication of a work, other than a broadcast or cable programme, is the earliest publication of the work made with the authority of the copyright owner; or any publication of a work made with the authority of the copyright owner within thirty days after the earliest such publication. </a:t>
            </a:r>
            <a:endParaRPr lang="en-GB" dirty="0" smtClean="0"/>
          </a:p>
          <a:p>
            <a:pPr algn="just"/>
            <a:r>
              <a:rPr lang="en-GB" b="1" dirty="0" smtClean="0"/>
              <a:t>The </a:t>
            </a:r>
            <a:r>
              <a:rPr lang="en-GB" b="1" dirty="0"/>
              <a:t>Act further states that any distribution or circulation of a work by way of sale or rental constitutes making copies of the work available to the public. </a:t>
            </a:r>
            <a:endParaRPr lang="en-US" b="1" dirty="0"/>
          </a:p>
          <a:p>
            <a:pPr algn="just"/>
            <a:endParaRPr lang="en-US" dirty="0"/>
          </a:p>
        </p:txBody>
      </p:sp>
    </p:spTree>
    <p:extLst>
      <p:ext uri="{BB962C8B-B14F-4D97-AF65-F5344CB8AC3E}">
        <p14:creationId xmlns:p14="http://schemas.microsoft.com/office/powerpoint/2010/main" val="28656129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smtClean="0"/>
              <a:t/>
            </a:r>
            <a:br>
              <a:rPr lang="en-GB" sz="3200" b="1" dirty="0" smtClean="0"/>
            </a:br>
            <a:r>
              <a:rPr lang="en-GB" sz="3200" b="1" dirty="0"/>
              <a:t/>
            </a:r>
            <a:br>
              <a:rPr lang="en-GB" sz="3200" b="1" dirty="0"/>
            </a:br>
            <a:r>
              <a:rPr lang="en-GB" sz="3200" b="1" dirty="0" smtClean="0"/>
              <a:t>PUBLIC </a:t>
            </a:r>
            <a:r>
              <a:rPr lang="en-GB" sz="3200" b="1" dirty="0"/>
              <a:t>PERFORMANCE OF THE WORK, SHOWING OR PLAYING THE WORK IN PUBLIC</a:t>
            </a:r>
            <a:r>
              <a:rPr lang="en-US" sz="3200" b="1" dirty="0"/>
              <a:t/>
            </a:r>
            <a:br>
              <a:rPr lang="en-US" sz="3200" b="1" dirty="0"/>
            </a:br>
            <a:endParaRPr lang="en-US" sz="3200" dirty="0"/>
          </a:p>
        </p:txBody>
      </p:sp>
      <p:sp>
        <p:nvSpPr>
          <p:cNvPr id="3" name="Content Placeholder 2"/>
          <p:cNvSpPr>
            <a:spLocks noGrp="1"/>
          </p:cNvSpPr>
          <p:nvPr>
            <p:ph idx="1"/>
          </p:nvPr>
        </p:nvSpPr>
        <p:spPr/>
        <p:txBody>
          <a:bodyPr>
            <a:normAutofit fontScale="85000" lnSpcReduction="20000"/>
          </a:bodyPr>
          <a:lstStyle/>
          <a:p>
            <a:pPr algn="just"/>
            <a:r>
              <a:rPr lang="en-GB" dirty="0"/>
              <a:t>Copyright and Performance Rights Act restricts </a:t>
            </a:r>
            <a:r>
              <a:rPr lang="en-GB" b="1" dirty="0"/>
              <a:t>public performances or communication to the public by any means or process of literary, dramatic and musical works if done without the consent of the copyright owner. </a:t>
            </a:r>
            <a:endParaRPr lang="en-GB" b="1" dirty="0" smtClean="0"/>
          </a:p>
          <a:p>
            <a:pPr algn="just"/>
            <a:r>
              <a:rPr lang="en-GB" dirty="0" smtClean="0"/>
              <a:t>Section </a:t>
            </a:r>
            <a:r>
              <a:rPr lang="en-GB" dirty="0"/>
              <a:t>44 of the Copyright and Performance Rights Act </a:t>
            </a:r>
            <a:r>
              <a:rPr lang="en-GB" b="1" dirty="0"/>
              <a:t>defines performance as (a) a performance of drama, dance or mime; (b) a musical performance; (c) a reading or recitation of a literary work; or (d) a performance of a variety act or any similar presentation; insofar as it is a live performance given by one or more individuals.  </a:t>
            </a:r>
            <a:endParaRPr lang="en-US" b="1" dirty="0"/>
          </a:p>
          <a:p>
            <a:pPr algn="just"/>
            <a:endParaRPr lang="en-US" dirty="0"/>
          </a:p>
        </p:txBody>
      </p:sp>
    </p:spTree>
    <p:extLst>
      <p:ext uri="{BB962C8B-B14F-4D97-AF65-F5344CB8AC3E}">
        <p14:creationId xmlns:p14="http://schemas.microsoft.com/office/powerpoint/2010/main" val="5397827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b="1" dirty="0"/>
              <a:t>PUBLIC PERFORMANCE OF THE WORK, SHOWING OR PLAYING THE WORK IN PUBLIC</a:t>
            </a:r>
            <a:r>
              <a:rPr lang="en-US" sz="3200" b="1" dirty="0"/>
              <a:t/>
            </a:r>
            <a:br>
              <a:rPr lang="en-US" sz="3200" b="1" dirty="0"/>
            </a:br>
            <a:endParaRPr lang="en-US" sz="3200" dirty="0"/>
          </a:p>
        </p:txBody>
      </p:sp>
      <p:sp>
        <p:nvSpPr>
          <p:cNvPr id="3" name="Content Placeholder 2"/>
          <p:cNvSpPr>
            <a:spLocks noGrp="1"/>
          </p:cNvSpPr>
          <p:nvPr>
            <p:ph idx="1"/>
          </p:nvPr>
        </p:nvSpPr>
        <p:spPr/>
        <p:txBody>
          <a:bodyPr>
            <a:normAutofit fontScale="92500" lnSpcReduction="10000"/>
          </a:bodyPr>
          <a:lstStyle/>
          <a:p>
            <a:pPr algn="just"/>
            <a:r>
              <a:rPr lang="en-GB" dirty="0"/>
              <a:t>The Copyright and Performance Rights Act also </a:t>
            </a:r>
            <a:r>
              <a:rPr lang="en-GB" b="1" dirty="0"/>
              <a:t>restricts the playing or showing of a sound recording, </a:t>
            </a:r>
            <a:r>
              <a:rPr lang="en-GB" b="1" dirty="0" err="1"/>
              <a:t>audiovisual</a:t>
            </a:r>
            <a:r>
              <a:rPr lang="en-GB" b="1" dirty="0"/>
              <a:t> work or film, broadcasting or cable programme in public without the permission of the owner of the work. </a:t>
            </a:r>
            <a:endParaRPr lang="en-GB" b="1" dirty="0" smtClean="0"/>
          </a:p>
          <a:p>
            <a:pPr algn="just"/>
            <a:r>
              <a:rPr lang="en-GB" dirty="0" smtClean="0"/>
              <a:t>Thus </a:t>
            </a:r>
            <a:r>
              <a:rPr lang="en-GB" dirty="0"/>
              <a:t>anyone who communicates the stated categories of the work to the public </a:t>
            </a:r>
            <a:r>
              <a:rPr lang="en-GB" b="1" dirty="0"/>
              <a:t>without the consent, express or implied, of the copyright owner will infringe the copyright in the work.</a:t>
            </a:r>
            <a:endParaRPr lang="en-US" b="1" dirty="0"/>
          </a:p>
          <a:p>
            <a:pPr algn="just"/>
            <a:endParaRPr lang="en-US" dirty="0"/>
          </a:p>
        </p:txBody>
      </p:sp>
    </p:spTree>
    <p:extLst>
      <p:ext uri="{BB962C8B-B14F-4D97-AF65-F5344CB8AC3E}">
        <p14:creationId xmlns:p14="http://schemas.microsoft.com/office/powerpoint/2010/main" val="39246265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b="1" dirty="0" smtClean="0"/>
              <a:t/>
            </a:r>
            <a:br>
              <a:rPr lang="en-GB" sz="3200" b="1" dirty="0" smtClean="0"/>
            </a:br>
            <a:r>
              <a:rPr lang="en-GB" sz="3200" b="1" dirty="0" smtClean="0"/>
              <a:t>PUBLIC </a:t>
            </a:r>
            <a:r>
              <a:rPr lang="en-GB" sz="3200" b="1" dirty="0"/>
              <a:t>PERFORMANCE OF THE WORK, SHOWING OR PLAYING THE WORK IN PUBLIC</a:t>
            </a:r>
            <a:r>
              <a:rPr lang="en-US" sz="3200" b="1" dirty="0"/>
              <a:t/>
            </a:r>
            <a:br>
              <a:rPr lang="en-US" sz="3200" b="1" dirty="0"/>
            </a:br>
            <a:endParaRPr lang="en-US" sz="3200" dirty="0"/>
          </a:p>
        </p:txBody>
      </p:sp>
      <p:sp>
        <p:nvSpPr>
          <p:cNvPr id="3" name="Content Placeholder 2"/>
          <p:cNvSpPr>
            <a:spLocks noGrp="1"/>
          </p:cNvSpPr>
          <p:nvPr>
            <p:ph idx="1"/>
          </p:nvPr>
        </p:nvSpPr>
        <p:spPr/>
        <p:txBody>
          <a:bodyPr/>
          <a:lstStyle/>
          <a:p>
            <a:pPr algn="just"/>
            <a:r>
              <a:rPr lang="en-GB" dirty="0"/>
              <a:t>Copyright and Performance Rights Act like most other copyright laws in different jurisdictions </a:t>
            </a:r>
            <a:r>
              <a:rPr lang="en-GB" b="1" dirty="0"/>
              <a:t>does not define the term ‘public’. </a:t>
            </a:r>
            <a:endParaRPr lang="en-GB" b="1" dirty="0" smtClean="0"/>
          </a:p>
          <a:p>
            <a:pPr algn="just"/>
            <a:r>
              <a:rPr lang="en-GB" dirty="0" smtClean="0"/>
              <a:t>The </a:t>
            </a:r>
            <a:r>
              <a:rPr lang="en-GB" dirty="0"/>
              <a:t>courts have often been called upon to </a:t>
            </a:r>
            <a:r>
              <a:rPr lang="en-GB" b="1" dirty="0"/>
              <a:t>interpret the term ‘public’ as it relates to the public performance, showing or playing the work in public.</a:t>
            </a:r>
            <a:endParaRPr lang="en-US" b="1" dirty="0"/>
          </a:p>
        </p:txBody>
      </p:sp>
    </p:spTree>
    <p:extLst>
      <p:ext uri="{BB962C8B-B14F-4D97-AF65-F5344CB8AC3E}">
        <p14:creationId xmlns:p14="http://schemas.microsoft.com/office/powerpoint/2010/main" val="18317230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t>PUBLIC PERFORMANCE OF THE WORK, SHOWING OR PLAYING THE WORK IN PUBLIC</a:t>
            </a:r>
            <a:r>
              <a:rPr lang="en-US" sz="3200" b="1" dirty="0"/>
              <a:t/>
            </a:r>
            <a:br>
              <a:rPr lang="en-US" sz="3200" b="1" dirty="0"/>
            </a:br>
            <a:endParaRPr lang="en-US" sz="3200" dirty="0"/>
          </a:p>
        </p:txBody>
      </p:sp>
      <p:sp>
        <p:nvSpPr>
          <p:cNvPr id="3" name="Content Placeholder 2"/>
          <p:cNvSpPr>
            <a:spLocks noGrp="1"/>
          </p:cNvSpPr>
          <p:nvPr>
            <p:ph idx="1"/>
          </p:nvPr>
        </p:nvSpPr>
        <p:spPr/>
        <p:txBody>
          <a:bodyPr>
            <a:normAutofit fontScale="92500" lnSpcReduction="20000"/>
          </a:bodyPr>
          <a:lstStyle/>
          <a:p>
            <a:r>
              <a:rPr lang="en-US" dirty="0" smtClean="0"/>
              <a:t>See the following cases:</a:t>
            </a:r>
          </a:p>
          <a:p>
            <a:pPr algn="just"/>
            <a:r>
              <a:rPr lang="en-GB" b="1" i="1" dirty="0"/>
              <a:t>Jennings v </a:t>
            </a:r>
            <a:r>
              <a:rPr lang="en-GB" b="1" i="1" dirty="0" smtClean="0"/>
              <a:t>Stephens</a:t>
            </a:r>
          </a:p>
          <a:p>
            <a:pPr algn="just"/>
            <a:r>
              <a:rPr lang="en-GB" b="1" i="1" dirty="0"/>
              <a:t>Performing Right Society Ltd v Harlequin Record Shops </a:t>
            </a:r>
            <a:r>
              <a:rPr lang="en-GB" b="1" i="1" dirty="0" smtClean="0"/>
              <a:t>Ltd</a:t>
            </a:r>
          </a:p>
          <a:p>
            <a:pPr algn="just"/>
            <a:r>
              <a:rPr lang="en-GB" b="1" i="1" dirty="0"/>
              <a:t>Rank Film Production Ltd v </a:t>
            </a:r>
            <a:r>
              <a:rPr lang="en-GB" b="1" i="1" dirty="0" err="1" smtClean="0"/>
              <a:t>Dodds</a:t>
            </a:r>
            <a:endParaRPr lang="en-GB" b="1" i="1" dirty="0" smtClean="0"/>
          </a:p>
          <a:p>
            <a:pPr algn="just"/>
            <a:r>
              <a:rPr lang="en-GB" b="1" i="1" dirty="0"/>
              <a:t>Columbia Pictures Industries, Inc. v </a:t>
            </a:r>
            <a:r>
              <a:rPr lang="en-GB" b="1" i="1" dirty="0" err="1"/>
              <a:t>Aveco</a:t>
            </a:r>
            <a:r>
              <a:rPr lang="en-GB" b="1" i="1" dirty="0"/>
              <a:t> </a:t>
            </a:r>
            <a:r>
              <a:rPr lang="en-GB" b="1" i="1" dirty="0" err="1" smtClean="0"/>
              <a:t>Inc</a:t>
            </a:r>
            <a:endParaRPr lang="en-GB" b="1" i="1" dirty="0" smtClean="0"/>
          </a:p>
          <a:p>
            <a:pPr algn="just"/>
            <a:r>
              <a:rPr lang="en-GB" b="1" i="1" dirty="0"/>
              <a:t>Columbia Pictures Industries, Inc. v Professional Real Estate Investors </a:t>
            </a:r>
            <a:r>
              <a:rPr lang="en-GB" b="1" i="1" dirty="0" err="1" smtClean="0"/>
              <a:t>Inc</a:t>
            </a:r>
            <a:endParaRPr lang="en-GB" b="1" i="1" dirty="0" smtClean="0"/>
          </a:p>
          <a:p>
            <a:pPr algn="just"/>
            <a:r>
              <a:rPr lang="en-GB" b="1" i="1" dirty="0"/>
              <a:t>Canadian Cable Television Association v Canada Copyright Board</a:t>
            </a:r>
            <a:r>
              <a:rPr lang="en-US" b="1" dirty="0" smtClean="0"/>
              <a:t> </a:t>
            </a:r>
            <a:endParaRPr lang="en-US" b="1" dirty="0"/>
          </a:p>
        </p:txBody>
      </p:sp>
    </p:spTree>
    <p:extLst>
      <p:ext uri="{BB962C8B-B14F-4D97-AF65-F5344CB8AC3E}">
        <p14:creationId xmlns:p14="http://schemas.microsoft.com/office/powerpoint/2010/main" val="37146308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Broadcasting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Copyright in a literary, dramatic, musical and artistic works and other categories of </a:t>
            </a:r>
            <a:r>
              <a:rPr lang="en-GB" b="1" dirty="0"/>
              <a:t>works namely sound recordings, films or </a:t>
            </a:r>
            <a:r>
              <a:rPr lang="en-GB" b="1" dirty="0" err="1"/>
              <a:t>audiovisual</a:t>
            </a:r>
            <a:r>
              <a:rPr lang="en-GB" b="1" dirty="0"/>
              <a:t> work, broadcasts and cable programmes is infringed when these works are broadcast or included in a cable programme service without the consent of the owner of the work. </a:t>
            </a:r>
            <a:endParaRPr lang="en-GB" b="1" dirty="0" smtClean="0"/>
          </a:p>
          <a:p>
            <a:pPr algn="just"/>
            <a:r>
              <a:rPr lang="en-GB" dirty="0" smtClean="0"/>
              <a:t>The </a:t>
            </a:r>
            <a:r>
              <a:rPr lang="en-GB" dirty="0"/>
              <a:t>Act further </a:t>
            </a:r>
            <a:r>
              <a:rPr lang="en-GB" b="1" dirty="0"/>
              <a:t>restricts in the case of a broadcast the re-broadcasting of the broadcast or the inclusion in a cable programme a broadcast; and in the case of a cable programme the broadcasting or the inclusion in another cable programme.  </a:t>
            </a:r>
            <a:endParaRPr lang="en-US" b="1" dirty="0"/>
          </a:p>
          <a:p>
            <a:pPr algn="just"/>
            <a:endParaRPr lang="en-US" dirty="0"/>
          </a:p>
        </p:txBody>
      </p:sp>
    </p:spTree>
    <p:extLst>
      <p:ext uri="{BB962C8B-B14F-4D97-AF65-F5344CB8AC3E}">
        <p14:creationId xmlns:p14="http://schemas.microsoft.com/office/powerpoint/2010/main" val="100361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lnSpcReduction="10000"/>
          </a:bodyPr>
          <a:lstStyle/>
          <a:p>
            <a:pPr algn="just"/>
            <a:r>
              <a:rPr lang="en-GB" b="1" dirty="0"/>
              <a:t>The owner of copyright in a work is given “exclusive rights’ to use the work as he wishes or perform certain acts in relation to the work and to prevent others from using the work without his authorization.  </a:t>
            </a:r>
            <a:endParaRPr lang="en-GB" b="1" dirty="0" smtClean="0"/>
          </a:p>
          <a:p>
            <a:pPr algn="just"/>
            <a:r>
              <a:rPr lang="en-GB" dirty="0" smtClean="0"/>
              <a:t>Thus </a:t>
            </a:r>
            <a:r>
              <a:rPr lang="en-GB" dirty="0"/>
              <a:t>anyone will </a:t>
            </a:r>
            <a:r>
              <a:rPr lang="en-GB" b="1" dirty="0"/>
              <a:t>infringe the copyright in the work if he performs any acts restricted or controlled by copyright without the permission of the owner of the work. </a:t>
            </a:r>
            <a:endParaRPr lang="en-US" b="1" dirty="0"/>
          </a:p>
        </p:txBody>
      </p:sp>
    </p:spTree>
    <p:extLst>
      <p:ext uri="{BB962C8B-B14F-4D97-AF65-F5344CB8AC3E}">
        <p14:creationId xmlns:p14="http://schemas.microsoft.com/office/powerpoint/2010/main" val="3821245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Making Adaptation </a:t>
            </a:r>
            <a:br>
              <a:rPr lang="en-US" b="1" dirty="0"/>
            </a:br>
            <a:endParaRPr lang="en-US" dirty="0"/>
          </a:p>
        </p:txBody>
      </p:sp>
      <p:sp>
        <p:nvSpPr>
          <p:cNvPr id="3" name="Content Placeholder 2"/>
          <p:cNvSpPr>
            <a:spLocks noGrp="1"/>
          </p:cNvSpPr>
          <p:nvPr>
            <p:ph idx="1"/>
          </p:nvPr>
        </p:nvSpPr>
        <p:spPr/>
        <p:txBody>
          <a:bodyPr/>
          <a:lstStyle/>
          <a:p>
            <a:pPr algn="just"/>
            <a:r>
              <a:rPr lang="en-GB" dirty="0"/>
              <a:t>Copyright and Performance Rights Act restricts </a:t>
            </a:r>
            <a:r>
              <a:rPr lang="en-GB" b="1" dirty="0"/>
              <a:t>the making of an adaptation of a literary, dramatic or musical work as well as a compilation, computer programme, </a:t>
            </a:r>
            <a:r>
              <a:rPr lang="en-GB" b="1" dirty="0" err="1"/>
              <a:t>audiovisual</a:t>
            </a:r>
            <a:r>
              <a:rPr lang="en-GB" b="1" dirty="0"/>
              <a:t> work or film and sound recording.</a:t>
            </a:r>
            <a:endParaRPr lang="en-US" b="1" dirty="0"/>
          </a:p>
        </p:txBody>
      </p:sp>
    </p:spTree>
    <p:extLst>
      <p:ext uri="{BB962C8B-B14F-4D97-AF65-F5344CB8AC3E}">
        <p14:creationId xmlns:p14="http://schemas.microsoft.com/office/powerpoint/2010/main" val="31385693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Making Adaptation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Section 2 of the Copyright and Performance Rights Act defines adaptation to include in </a:t>
            </a:r>
            <a:r>
              <a:rPr lang="en-GB" b="1" dirty="0"/>
              <a:t>relation to any literary work a translation of the work or a version of the work in which the story or action is conveyed solely or principally by means of pictures; in relation to a musical work, an arrangement or transcription of the work; in relation to a literary work in a dramatic form, a version of the work in a non-dramatic form or in relation to a literary work in a non-dramatic form, a version of the work in a dramatic form; and in relation to a computer programme, a version of the programme in which it is converted from one computer language or code into another</a:t>
            </a:r>
            <a:r>
              <a:rPr lang="en-GB" b="1" dirty="0" smtClean="0"/>
              <a:t>. </a:t>
            </a:r>
            <a:endParaRPr lang="en-US" b="1" dirty="0"/>
          </a:p>
          <a:p>
            <a:pPr algn="just"/>
            <a:endParaRPr lang="en-US" dirty="0"/>
          </a:p>
        </p:txBody>
      </p:sp>
    </p:spTree>
    <p:extLst>
      <p:ext uri="{BB962C8B-B14F-4D97-AF65-F5344CB8AC3E}">
        <p14:creationId xmlns:p14="http://schemas.microsoft.com/office/powerpoint/2010/main" val="31978922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600" b="1" dirty="0" smtClean="0"/>
              <a:t/>
            </a:r>
            <a:br>
              <a:rPr lang="en-GB" sz="3600" b="1" dirty="0" smtClean="0"/>
            </a:br>
            <a:r>
              <a:rPr lang="en-GB" sz="3600" b="1" dirty="0" smtClean="0"/>
              <a:t>RENTAL </a:t>
            </a:r>
            <a:r>
              <a:rPr lang="en-GB" sz="3600" b="1" dirty="0"/>
              <a:t>AND LENDING OF THE WORK TO THE PUBLIC  </a:t>
            </a:r>
            <a:r>
              <a:rPr lang="en-US" sz="3600" b="1" dirty="0"/>
              <a:t/>
            </a:r>
            <a:br>
              <a:rPr lang="en-US" sz="3600" b="1" dirty="0"/>
            </a:br>
            <a:endParaRPr lang="en-US" sz="3600" dirty="0"/>
          </a:p>
        </p:txBody>
      </p:sp>
      <p:sp>
        <p:nvSpPr>
          <p:cNvPr id="3" name="Content Placeholder 2"/>
          <p:cNvSpPr>
            <a:spLocks noGrp="1"/>
          </p:cNvSpPr>
          <p:nvPr>
            <p:ph idx="1"/>
          </p:nvPr>
        </p:nvSpPr>
        <p:spPr/>
        <p:txBody>
          <a:bodyPr>
            <a:normAutofit lnSpcReduction="10000"/>
          </a:bodyPr>
          <a:lstStyle/>
          <a:p>
            <a:pPr algn="just"/>
            <a:r>
              <a:rPr lang="en-GB" dirty="0"/>
              <a:t>Though the Copyright and Performances Rights Act does </a:t>
            </a:r>
            <a:r>
              <a:rPr lang="en-GB" b="1" dirty="0"/>
              <a:t>not include rental and lending in those acts restricted by copyright owner, these rights have become more important especially with the advent of video shops such as block busters.</a:t>
            </a:r>
            <a:r>
              <a:rPr lang="en-GB" dirty="0"/>
              <a:t> </a:t>
            </a:r>
            <a:endParaRPr lang="en-GB" dirty="0" smtClean="0"/>
          </a:p>
          <a:p>
            <a:pPr algn="just"/>
            <a:r>
              <a:rPr lang="en-GB" dirty="0" smtClean="0"/>
              <a:t>Rental </a:t>
            </a:r>
            <a:r>
              <a:rPr lang="en-GB" dirty="0"/>
              <a:t>and lending of a work means that a </a:t>
            </a:r>
            <a:r>
              <a:rPr lang="en-GB" b="1" dirty="0"/>
              <a:t>copy of a work is made available for use on the terms that it will be returned.</a:t>
            </a:r>
            <a:endParaRPr lang="en-US" b="1" dirty="0"/>
          </a:p>
        </p:txBody>
      </p:sp>
    </p:spTree>
    <p:extLst>
      <p:ext uri="{BB962C8B-B14F-4D97-AF65-F5344CB8AC3E}">
        <p14:creationId xmlns:p14="http://schemas.microsoft.com/office/powerpoint/2010/main" val="10363994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smtClean="0"/>
              <a:t/>
            </a:r>
            <a:br>
              <a:rPr lang="en-GB" sz="3600" b="1" dirty="0" smtClean="0"/>
            </a:br>
            <a:r>
              <a:rPr lang="en-GB" sz="3600" b="1" dirty="0" smtClean="0"/>
              <a:t>RENTAL </a:t>
            </a:r>
            <a:r>
              <a:rPr lang="en-GB" sz="3600" b="1" dirty="0"/>
              <a:t>AND LENDING OF THE WORK TO THE PUBLIC  </a:t>
            </a:r>
            <a:r>
              <a:rPr lang="en-US" sz="3600" b="1" dirty="0"/>
              <a:t/>
            </a:r>
            <a:br>
              <a:rPr lang="en-US" sz="3600" b="1" dirty="0"/>
            </a:br>
            <a:endParaRPr lang="en-US" sz="3600" dirty="0"/>
          </a:p>
        </p:txBody>
      </p:sp>
      <p:sp>
        <p:nvSpPr>
          <p:cNvPr id="3" name="Content Placeholder 2"/>
          <p:cNvSpPr>
            <a:spLocks noGrp="1"/>
          </p:cNvSpPr>
          <p:nvPr>
            <p:ph idx="1"/>
          </p:nvPr>
        </p:nvSpPr>
        <p:spPr/>
        <p:txBody>
          <a:bodyPr>
            <a:normAutofit lnSpcReduction="10000"/>
          </a:bodyPr>
          <a:lstStyle/>
          <a:p>
            <a:pPr algn="just"/>
            <a:r>
              <a:rPr lang="en-GB" dirty="0"/>
              <a:t>The Copyright and Performance Rights Act states that any distribution or circulation of a work, other than a broadcast or cable programme, by way of sale or rental constitutes making copies of the work available to the public. </a:t>
            </a:r>
            <a:endParaRPr lang="en-GB" dirty="0" smtClean="0"/>
          </a:p>
          <a:p>
            <a:pPr algn="just"/>
            <a:r>
              <a:rPr lang="en-GB" dirty="0" smtClean="0"/>
              <a:t>Thus </a:t>
            </a:r>
            <a:r>
              <a:rPr lang="en-GB" dirty="0"/>
              <a:t>any an unauthorized rentals of copies of the work to the public will constitute an infringement of the copyright in the work. </a:t>
            </a:r>
            <a:endParaRPr lang="en-US" dirty="0"/>
          </a:p>
          <a:p>
            <a:pPr algn="just"/>
            <a:endParaRPr lang="en-US" dirty="0"/>
          </a:p>
        </p:txBody>
      </p:sp>
    </p:spTree>
    <p:extLst>
      <p:ext uri="{BB962C8B-B14F-4D97-AF65-F5344CB8AC3E}">
        <p14:creationId xmlns:p14="http://schemas.microsoft.com/office/powerpoint/2010/main" val="3496104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Besides copyright being infringed through the </a:t>
            </a:r>
            <a:r>
              <a:rPr lang="en-GB" b="1" dirty="0"/>
              <a:t>restricted acts, that is primary infringement, copyright may also be infringed by what is known as secondary infringement. </a:t>
            </a:r>
            <a:endParaRPr lang="en-GB" b="1" dirty="0" smtClean="0"/>
          </a:p>
          <a:p>
            <a:pPr algn="just"/>
            <a:r>
              <a:rPr lang="en-GB" dirty="0" smtClean="0"/>
              <a:t>Unlike </a:t>
            </a:r>
            <a:r>
              <a:rPr lang="en-GB" dirty="0"/>
              <a:t>primary infringement which is concerned </a:t>
            </a:r>
            <a:r>
              <a:rPr lang="en-GB" b="1" dirty="0"/>
              <a:t>with the making of copies of work which infringe copyright, secondary infringement is concerned with the dealing commercially or exploitation of those copies of the work which infringe copyright. </a:t>
            </a:r>
            <a:endParaRPr lang="en-US" b="1" dirty="0"/>
          </a:p>
          <a:p>
            <a:pPr algn="just"/>
            <a:endParaRPr lang="en-US" dirty="0"/>
          </a:p>
        </p:txBody>
      </p:sp>
    </p:spTree>
    <p:extLst>
      <p:ext uri="{BB962C8B-B14F-4D97-AF65-F5344CB8AC3E}">
        <p14:creationId xmlns:p14="http://schemas.microsoft.com/office/powerpoint/2010/main" val="437019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Another important distinction between primary and secondary infringement </a:t>
            </a:r>
            <a:r>
              <a:rPr lang="en-GB" b="1" dirty="0"/>
              <a:t>lies on the mental element of the infringer. </a:t>
            </a:r>
            <a:endParaRPr lang="en-GB" b="1" dirty="0" smtClean="0"/>
          </a:p>
          <a:p>
            <a:pPr algn="just"/>
            <a:r>
              <a:rPr lang="en-GB" b="1" dirty="0" smtClean="0"/>
              <a:t>The </a:t>
            </a:r>
            <a:r>
              <a:rPr lang="en-GB" b="1" dirty="0"/>
              <a:t>intention to infringe or the fact that one is infringing copyright knowingly is irrelevant for primary infringement, as it is possible to infringe the copyright unconsciously. </a:t>
            </a:r>
            <a:endParaRPr lang="en-GB" b="1" dirty="0" smtClean="0"/>
          </a:p>
          <a:p>
            <a:pPr algn="just"/>
            <a:r>
              <a:rPr lang="en-GB" dirty="0" smtClean="0"/>
              <a:t>Thus </a:t>
            </a:r>
            <a:r>
              <a:rPr lang="en-GB" dirty="0"/>
              <a:t>a person who, </a:t>
            </a:r>
            <a:r>
              <a:rPr lang="en-GB" b="1" dirty="0"/>
              <a:t>without authorization, makes copies of a protected work can be guilty of copyright infringement even if he did not know that the work involved was protected by copyright. </a:t>
            </a:r>
            <a:endParaRPr lang="en-US" b="1" dirty="0"/>
          </a:p>
        </p:txBody>
      </p:sp>
    </p:spTree>
    <p:extLst>
      <p:ext uri="{BB962C8B-B14F-4D97-AF65-F5344CB8AC3E}">
        <p14:creationId xmlns:p14="http://schemas.microsoft.com/office/powerpoint/2010/main" val="39575171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This, however, is </a:t>
            </a:r>
            <a:r>
              <a:rPr lang="en-GB" b="1" dirty="0"/>
              <a:t>not the case in secondary infringement where knowledge is a critical factor for copyright infringement to arise. </a:t>
            </a:r>
            <a:endParaRPr lang="en-GB" b="1" dirty="0" smtClean="0"/>
          </a:p>
          <a:p>
            <a:pPr algn="just"/>
            <a:r>
              <a:rPr lang="en-GB" dirty="0" smtClean="0"/>
              <a:t>The </a:t>
            </a:r>
            <a:r>
              <a:rPr lang="en-GB" b="1" dirty="0"/>
              <a:t>alleged infringer must have had knowledge or reason to believe that his activity was infringing copyright in the work. </a:t>
            </a:r>
            <a:endParaRPr lang="en-GB" b="1" dirty="0" smtClean="0"/>
          </a:p>
          <a:p>
            <a:pPr algn="just"/>
            <a:r>
              <a:rPr lang="en-GB" dirty="0" smtClean="0"/>
              <a:t>Thus</a:t>
            </a:r>
            <a:r>
              <a:rPr lang="en-GB" dirty="0"/>
              <a:t>, a </a:t>
            </a:r>
            <a:r>
              <a:rPr lang="en-GB" b="1" dirty="0"/>
              <a:t>person will not be guilty of infringement unless he had knowledge and reason to believe or reasonable grounds for knowing the infringing nature of the material or that the articles were infringing copies of the work</a:t>
            </a:r>
            <a:r>
              <a:rPr lang="en-GB" dirty="0"/>
              <a:t>. This requires an object test.</a:t>
            </a:r>
            <a:endParaRPr lang="en-US" dirty="0"/>
          </a:p>
          <a:p>
            <a:pPr algn="just"/>
            <a:endParaRPr lang="en-US" dirty="0"/>
          </a:p>
        </p:txBody>
      </p:sp>
    </p:spTree>
    <p:extLst>
      <p:ext uri="{BB962C8B-B14F-4D97-AF65-F5344CB8AC3E}">
        <p14:creationId xmlns:p14="http://schemas.microsoft.com/office/powerpoint/2010/main" val="841292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copyright and Performance Rights Act enumerates a number of different types of secondary infringement namely:</a:t>
            </a:r>
            <a:endParaRPr lang="en-US" dirty="0"/>
          </a:p>
          <a:p>
            <a:pPr algn="just">
              <a:buFont typeface="Wingdings" pitchFamily="2" charset="2"/>
              <a:buChar char="Ø"/>
            </a:pPr>
            <a:r>
              <a:rPr lang="en-GB" b="1" dirty="0" smtClean="0"/>
              <a:t>Importing </a:t>
            </a:r>
            <a:r>
              <a:rPr lang="en-GB" b="1" dirty="0"/>
              <a:t>infringing copies into Zambia, other than for private and domestic use; and as items accompanying him on his entry into Zambia. </a:t>
            </a:r>
            <a:endParaRPr lang="en-US" b="1" dirty="0"/>
          </a:p>
          <a:p>
            <a:pPr algn="just">
              <a:buFont typeface="Wingdings" pitchFamily="2" charset="2"/>
              <a:buChar char="Ø"/>
            </a:pPr>
            <a:r>
              <a:rPr lang="en-GB" b="1" dirty="0" smtClean="0"/>
              <a:t>Possessing </a:t>
            </a:r>
            <a:r>
              <a:rPr lang="en-GB" b="1" dirty="0"/>
              <a:t>infringing copies in the course of trade or business, selling it, letting it for hire, offering or exposing it for sale or hire, exhibiting it in public or distributing it in the course of trade or business or otherwise to such an extent that it affects prejudicially the owner of the copyright.</a:t>
            </a:r>
            <a:endParaRPr lang="en-US" b="1" dirty="0"/>
          </a:p>
          <a:p>
            <a:pPr algn="just"/>
            <a:endParaRPr lang="en-US" dirty="0"/>
          </a:p>
        </p:txBody>
      </p:sp>
    </p:spTree>
    <p:extLst>
      <p:ext uri="{BB962C8B-B14F-4D97-AF65-F5344CB8AC3E}">
        <p14:creationId xmlns:p14="http://schemas.microsoft.com/office/powerpoint/2010/main" val="80144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buFont typeface="Wingdings" pitchFamily="2" charset="2"/>
              <a:buChar char="Ø"/>
            </a:pPr>
            <a:r>
              <a:rPr lang="en-GB" b="1" dirty="0" smtClean="0"/>
              <a:t>Making </a:t>
            </a:r>
            <a:r>
              <a:rPr lang="en-GB" b="1" dirty="0"/>
              <a:t>or causing to be made, importing into Zambia, selling or letting for hire or offering or exposing for sale or hire an article designed or adapted for making infringing copies of that particular work. </a:t>
            </a:r>
            <a:endParaRPr lang="en-US" b="1" dirty="0"/>
          </a:p>
          <a:p>
            <a:pPr algn="just">
              <a:buFont typeface="Wingdings" pitchFamily="2" charset="2"/>
              <a:buChar char="Ø"/>
            </a:pPr>
            <a:r>
              <a:rPr lang="en-GB" b="1" dirty="0" smtClean="0"/>
              <a:t>Transmission </a:t>
            </a:r>
            <a:r>
              <a:rPr lang="en-GB" b="1" dirty="0"/>
              <a:t>of the work by electronic means such as telecommunications system (excluding by broadcast or inclusion in a cable programme service) without the licence of the copyright owner, knowing or having reason to believe that the infringing copies will be made by means of reception of the transmission in Zambia or elsewhere. </a:t>
            </a:r>
            <a:endParaRPr lang="en-US" b="1" dirty="0"/>
          </a:p>
          <a:p>
            <a:pPr algn="just"/>
            <a:endParaRPr lang="en-US" dirty="0"/>
          </a:p>
        </p:txBody>
      </p:sp>
    </p:spTree>
    <p:extLst>
      <p:ext uri="{BB962C8B-B14F-4D97-AF65-F5344CB8AC3E}">
        <p14:creationId xmlns:p14="http://schemas.microsoft.com/office/powerpoint/2010/main" val="4580416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SECONDARY INFRINGEMENT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buFont typeface="Wingdings" pitchFamily="2" charset="2"/>
              <a:buChar char="Ø"/>
            </a:pPr>
            <a:r>
              <a:rPr lang="en-GB" b="1" dirty="0" smtClean="0"/>
              <a:t>Showing </a:t>
            </a:r>
            <a:r>
              <a:rPr lang="en-GB" b="1" dirty="0"/>
              <a:t>or playing in public or broadcasting or including in a cable programme service the whole or any substantial part of the performance by means of recording which was, and which that person knows or has reason to believe was, made without the consent of the performer.</a:t>
            </a:r>
            <a:endParaRPr lang="en-US" b="1" dirty="0"/>
          </a:p>
          <a:p>
            <a:pPr algn="just">
              <a:buFont typeface="Wingdings" pitchFamily="2" charset="2"/>
              <a:buChar char="Ø"/>
            </a:pPr>
            <a:r>
              <a:rPr lang="en-GB" b="1" dirty="0" smtClean="0"/>
              <a:t>Importing </a:t>
            </a:r>
            <a:r>
              <a:rPr lang="en-GB" b="1" dirty="0"/>
              <a:t>into Zambia otherwise than for his private and domestic use or in the course of business possessing, selling or letting for hire, offering or exposing for sale or hire or distributing a recording of a qualifying performance which was, and which that person knows or has reason to believe was, made without the consent of the performer.  </a:t>
            </a:r>
            <a:endParaRPr lang="en-US" b="1" dirty="0"/>
          </a:p>
          <a:p>
            <a:pPr algn="just"/>
            <a:endParaRPr lang="en-US" dirty="0"/>
          </a:p>
        </p:txBody>
      </p:sp>
    </p:spTree>
    <p:extLst>
      <p:ext uri="{BB962C8B-B14F-4D97-AF65-F5344CB8AC3E}">
        <p14:creationId xmlns:p14="http://schemas.microsoft.com/office/powerpoint/2010/main" val="264086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normAutofit lnSpcReduction="10000"/>
          </a:bodyPr>
          <a:lstStyle/>
          <a:p>
            <a:pPr algn="just"/>
            <a:r>
              <a:rPr lang="en-GB" dirty="0"/>
              <a:t>However, a person will </a:t>
            </a:r>
            <a:r>
              <a:rPr lang="en-GB" b="1" dirty="0"/>
              <a:t>not infringe copyright in the work if he performs acts which are not restricted or controlled by the copyright owner. </a:t>
            </a:r>
            <a:endParaRPr lang="en-GB" b="1" dirty="0" smtClean="0"/>
          </a:p>
          <a:p>
            <a:pPr algn="just"/>
            <a:r>
              <a:rPr lang="en-GB" dirty="0" smtClean="0"/>
              <a:t>Besides </a:t>
            </a:r>
            <a:r>
              <a:rPr lang="en-GB" dirty="0"/>
              <a:t>he does not need to get permission from the owner of the copyright work for the acts in relation to work not restricted or controlled by the copyright owner, for example, lending a book to a friend.</a:t>
            </a:r>
            <a:endParaRPr lang="en-US" dirty="0"/>
          </a:p>
          <a:p>
            <a:pPr algn="just"/>
            <a:endParaRPr lang="en-US" dirty="0"/>
          </a:p>
        </p:txBody>
      </p:sp>
    </p:spTree>
    <p:extLst>
      <p:ext uri="{BB962C8B-B14F-4D97-AF65-F5344CB8AC3E}">
        <p14:creationId xmlns:p14="http://schemas.microsoft.com/office/powerpoint/2010/main" val="13587969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4957177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There are two types of copyright infringement, namely </a:t>
            </a:r>
            <a:r>
              <a:rPr lang="en-GB" b="1" dirty="0"/>
              <a:t>primary and secondary infringement</a:t>
            </a:r>
            <a:r>
              <a:rPr lang="en-GB" dirty="0"/>
              <a:t>. </a:t>
            </a:r>
            <a:endParaRPr lang="en-GB" dirty="0" smtClean="0"/>
          </a:p>
          <a:p>
            <a:pPr algn="just"/>
            <a:r>
              <a:rPr lang="en-GB" b="1" dirty="0" smtClean="0"/>
              <a:t>Primary </a:t>
            </a:r>
            <a:r>
              <a:rPr lang="en-GB" b="1" dirty="0"/>
              <a:t>arises where one performs any of the acts restricted or controlled by copyright such as copying or reproducing the work. </a:t>
            </a:r>
            <a:endParaRPr lang="en-GB" b="1" dirty="0" smtClean="0"/>
          </a:p>
          <a:p>
            <a:pPr algn="just"/>
            <a:r>
              <a:rPr lang="en-GB" b="1" dirty="0" smtClean="0"/>
              <a:t>Secondary </a:t>
            </a:r>
            <a:r>
              <a:rPr lang="en-GB" b="1" dirty="0"/>
              <a:t>infringement</a:t>
            </a:r>
            <a:r>
              <a:rPr lang="en-GB" dirty="0"/>
              <a:t>, on the other hand, </a:t>
            </a:r>
            <a:r>
              <a:rPr lang="en-GB" b="1" dirty="0"/>
              <a:t>arises where one deals commercially in infringed copies of copyright works such as selling pirated musical cassettes, CDs or videos or DVD without the consent of the copyright owner. </a:t>
            </a:r>
            <a:endParaRPr lang="en-US" b="1" dirty="0"/>
          </a:p>
        </p:txBody>
      </p:sp>
    </p:spTree>
    <p:extLst>
      <p:ext uri="{BB962C8B-B14F-4D97-AF65-F5344CB8AC3E}">
        <p14:creationId xmlns:p14="http://schemas.microsoft.com/office/powerpoint/2010/main" val="1350995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lstStyle/>
          <a:p>
            <a:pPr algn="just"/>
            <a:r>
              <a:rPr lang="en-GB" dirty="0"/>
              <a:t>Copyright can also be </a:t>
            </a:r>
            <a:r>
              <a:rPr lang="en-GB" b="1" dirty="0"/>
              <a:t>infringed vicariously, </a:t>
            </a:r>
            <a:r>
              <a:rPr lang="en-GB" dirty="0"/>
              <a:t>where for instance a person </a:t>
            </a:r>
            <a:r>
              <a:rPr lang="en-GB" b="1" dirty="0"/>
              <a:t>without the permission of the copyright owner authorizes or assists another to do a restricted act such as to make copies or uploading or downloading a literary work.</a:t>
            </a:r>
            <a:endParaRPr lang="en-US" b="1" dirty="0"/>
          </a:p>
          <a:p>
            <a:pPr algn="just"/>
            <a:endParaRPr lang="en-US" dirty="0"/>
          </a:p>
        </p:txBody>
      </p:sp>
    </p:spTree>
    <p:extLst>
      <p:ext uri="{BB962C8B-B14F-4D97-AF65-F5344CB8AC3E}">
        <p14:creationId xmlns:p14="http://schemas.microsoft.com/office/powerpoint/2010/main" val="217251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Acts Restricted by Copyright</a:t>
            </a:r>
            <a:br>
              <a:rPr lang="en-US" b="1" dirty="0"/>
            </a:br>
            <a:endParaRPr lang="en-US" dirty="0"/>
          </a:p>
        </p:txBody>
      </p:sp>
      <p:sp>
        <p:nvSpPr>
          <p:cNvPr id="3" name="Content Placeholder 2"/>
          <p:cNvSpPr>
            <a:spLocks noGrp="1"/>
          </p:cNvSpPr>
          <p:nvPr>
            <p:ph idx="1"/>
          </p:nvPr>
        </p:nvSpPr>
        <p:spPr/>
        <p:txBody>
          <a:bodyPr/>
          <a:lstStyle/>
          <a:p>
            <a:pPr algn="just"/>
            <a:r>
              <a:rPr lang="en-GB" dirty="0"/>
              <a:t>Section 17 of the Copyright and Performance Rights provides that the owner of the copyright in a work shall have exclusive right to do or to authorize others to do the following acts or controlled acts: </a:t>
            </a:r>
            <a:endParaRPr lang="en-US" dirty="0"/>
          </a:p>
          <a:p>
            <a:pPr lvl="0" algn="just"/>
            <a:r>
              <a:rPr lang="en-GB" b="1" dirty="0" smtClean="0"/>
              <a:t>(i) to </a:t>
            </a:r>
            <a:r>
              <a:rPr lang="en-GB" b="1" dirty="0"/>
              <a:t>copy or reproduce the work;</a:t>
            </a:r>
            <a:endParaRPr lang="en-US" b="1" dirty="0"/>
          </a:p>
          <a:p>
            <a:pPr lvl="0" algn="just"/>
            <a:r>
              <a:rPr lang="en-GB" b="1" dirty="0" smtClean="0"/>
              <a:t>(ii) to </a:t>
            </a:r>
            <a:r>
              <a:rPr lang="en-GB" b="1" dirty="0"/>
              <a:t>publish or issue copies to the public; </a:t>
            </a:r>
            <a:endParaRPr lang="en-US" b="1" dirty="0"/>
          </a:p>
          <a:p>
            <a:pPr algn="just"/>
            <a:endParaRPr lang="en-US" dirty="0"/>
          </a:p>
        </p:txBody>
      </p:sp>
    </p:spTree>
    <p:extLst>
      <p:ext uri="{BB962C8B-B14F-4D97-AF65-F5344CB8AC3E}">
        <p14:creationId xmlns:p14="http://schemas.microsoft.com/office/powerpoint/2010/main" val="230302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Acts Restricted by Copyright</a:t>
            </a:r>
            <a:br>
              <a:rPr lang="en-US" b="1" dirty="0"/>
            </a:br>
            <a:endParaRPr lang="en-US" dirty="0"/>
          </a:p>
        </p:txBody>
      </p:sp>
      <p:sp>
        <p:nvSpPr>
          <p:cNvPr id="3" name="Content Placeholder 2"/>
          <p:cNvSpPr>
            <a:spLocks noGrp="1"/>
          </p:cNvSpPr>
          <p:nvPr>
            <p:ph idx="1"/>
          </p:nvPr>
        </p:nvSpPr>
        <p:spPr/>
        <p:txBody>
          <a:bodyPr/>
          <a:lstStyle/>
          <a:p>
            <a:pPr lvl="0"/>
            <a:r>
              <a:rPr lang="en-GB" b="1" dirty="0" smtClean="0"/>
              <a:t>(iii) to </a:t>
            </a:r>
            <a:r>
              <a:rPr lang="en-GB" b="1" dirty="0"/>
              <a:t>perform, show or play the work in public;</a:t>
            </a:r>
            <a:endParaRPr lang="en-US" b="1" dirty="0"/>
          </a:p>
          <a:p>
            <a:pPr lvl="0"/>
            <a:r>
              <a:rPr lang="en-GB" b="1" dirty="0" smtClean="0"/>
              <a:t>(iv) to </a:t>
            </a:r>
            <a:r>
              <a:rPr lang="en-GB" b="1" dirty="0"/>
              <a:t>broadcast the work or include it in a cable programme; </a:t>
            </a:r>
            <a:endParaRPr lang="en-US" b="1" dirty="0"/>
          </a:p>
          <a:p>
            <a:r>
              <a:rPr lang="en-GB" b="1" dirty="0" smtClean="0"/>
              <a:t>(v) to </a:t>
            </a:r>
            <a:r>
              <a:rPr lang="en-GB" b="1" dirty="0"/>
              <a:t>make an adaptation of the work or do any of the above in relation to an adaptation.</a:t>
            </a:r>
            <a:endParaRPr lang="en-US" b="1" dirty="0"/>
          </a:p>
        </p:txBody>
      </p:sp>
    </p:spTree>
    <p:extLst>
      <p:ext uri="{BB962C8B-B14F-4D97-AF65-F5344CB8AC3E}">
        <p14:creationId xmlns:p14="http://schemas.microsoft.com/office/powerpoint/2010/main" val="3649973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TotalTime>
  <Words>3449</Words>
  <Application>Microsoft Office PowerPoint</Application>
  <PresentationFormat>On-screen Show (4:3)</PresentationFormat>
  <Paragraphs>184</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UNIVERSITY OF LUSAKA SCHOOL OF LAW</vt:lpstr>
      <vt:lpstr>Structure of Presentation</vt:lpstr>
      <vt:lpstr>Structure of Presentation</vt:lpstr>
      <vt:lpstr>Introduction</vt:lpstr>
      <vt:lpstr>Introduction</vt:lpstr>
      <vt:lpstr>Introduction</vt:lpstr>
      <vt:lpstr>Introduction</vt:lpstr>
      <vt:lpstr>Acts Restricted by Copyright </vt:lpstr>
      <vt:lpstr>Acts Restricted by Copyright </vt:lpstr>
      <vt:lpstr>Acts Restricted by Copyright </vt:lpstr>
      <vt:lpstr>Acts Restricted by Copyright </vt:lpstr>
      <vt:lpstr>Acts Restricted by Copyright </vt:lpstr>
      <vt:lpstr>Misappropriation  </vt:lpstr>
      <vt:lpstr>Misappropriation  </vt:lpstr>
      <vt:lpstr>Misappropriation  </vt:lpstr>
      <vt:lpstr>Misappropriation  </vt:lpstr>
      <vt:lpstr>Misappropriation  </vt:lpstr>
      <vt:lpstr>Misappropriation  </vt:lpstr>
      <vt:lpstr>Misappropriation  </vt:lpstr>
      <vt:lpstr>Misappropriation  </vt:lpstr>
      <vt:lpstr>Misappropriation  </vt:lpstr>
      <vt:lpstr>Substantial Copying </vt:lpstr>
      <vt:lpstr>Substantial Copying </vt:lpstr>
      <vt:lpstr>Substantial Copying </vt:lpstr>
      <vt:lpstr>Substantial Copying </vt:lpstr>
      <vt:lpstr>Substantial Copying </vt:lpstr>
      <vt:lpstr> Copying of Various Categories of Work </vt:lpstr>
      <vt:lpstr> Copying of Various Categories of Work </vt:lpstr>
      <vt:lpstr> Copying of Various Categories of Work </vt:lpstr>
      <vt:lpstr> Copying of Various Categories of Work </vt:lpstr>
      <vt:lpstr> Copying of Various Categories of Work </vt:lpstr>
      <vt:lpstr> Copying of Various Categories of Work </vt:lpstr>
      <vt:lpstr>Issuing of Copies to the Public </vt:lpstr>
      <vt:lpstr>Issuing of Copies to the Public </vt:lpstr>
      <vt:lpstr>  PUBLIC PERFORMANCE OF THE WORK, SHOWING OR PLAYING THE WORK IN PUBLIC </vt:lpstr>
      <vt:lpstr>PUBLIC PERFORMANCE OF THE WORK, SHOWING OR PLAYING THE WORK IN PUBLIC </vt:lpstr>
      <vt:lpstr> PUBLIC PERFORMANCE OF THE WORK, SHOWING OR PLAYING THE WORK IN PUBLIC </vt:lpstr>
      <vt:lpstr>PUBLIC PERFORMANCE OF THE WORK, SHOWING OR PLAYING THE WORK IN PUBLIC </vt:lpstr>
      <vt:lpstr>Broadcasting  </vt:lpstr>
      <vt:lpstr>Making Adaptation  </vt:lpstr>
      <vt:lpstr>Making Adaptation  </vt:lpstr>
      <vt:lpstr> RENTAL AND LENDING OF THE WORK TO THE PUBLIC   </vt:lpstr>
      <vt:lpstr> RENTAL AND LENDING OF THE WORK TO THE PUBLIC   </vt:lpstr>
      <vt:lpstr>SECONDARY INFRINGEMENT </vt:lpstr>
      <vt:lpstr>SECONDARY INFRINGEMENT </vt:lpstr>
      <vt:lpstr>SECONDARY INFRINGEMENT </vt:lpstr>
      <vt:lpstr>SECONDARY INFRINGEMENT </vt:lpstr>
      <vt:lpstr>SECONDARY INFRINGEMENT </vt:lpstr>
      <vt:lpstr>SECONDARY INFRINGEMENT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20</cp:revision>
  <dcterms:created xsi:type="dcterms:W3CDTF">2014-02-27T12:23:27Z</dcterms:created>
  <dcterms:modified xsi:type="dcterms:W3CDTF">2014-03-04T09:56:02Z</dcterms:modified>
</cp:coreProperties>
</file>